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59" r:id="rId5"/>
    <p:sldId id="296" r:id="rId6"/>
    <p:sldId id="295" r:id="rId7"/>
    <p:sldId id="261" r:id="rId8"/>
    <p:sldId id="262" r:id="rId9"/>
    <p:sldId id="263" r:id="rId10"/>
    <p:sldId id="264" r:id="rId11"/>
    <p:sldId id="266" r:id="rId12"/>
    <p:sldId id="267" r:id="rId13"/>
    <p:sldId id="297" r:id="rId14"/>
    <p:sldId id="268" r:id="rId15"/>
    <p:sldId id="269" r:id="rId16"/>
    <p:sldId id="298" r:id="rId17"/>
    <p:sldId id="270" r:id="rId18"/>
    <p:sldId id="305" r:id="rId19"/>
    <p:sldId id="271" r:id="rId20"/>
    <p:sldId id="275" r:id="rId21"/>
    <p:sldId id="276" r:id="rId22"/>
    <p:sldId id="277" r:id="rId23"/>
    <p:sldId id="273" r:id="rId24"/>
    <p:sldId id="299" r:id="rId25"/>
    <p:sldId id="301" r:id="rId26"/>
    <p:sldId id="302" r:id="rId27"/>
    <p:sldId id="281" r:id="rId28"/>
    <p:sldId id="303" r:id="rId29"/>
    <p:sldId id="278" r:id="rId30"/>
    <p:sldId id="279" r:id="rId31"/>
    <p:sldId id="280" r:id="rId32"/>
    <p:sldId id="304" r:id="rId33"/>
    <p:sldId id="282" r:id="rId34"/>
    <p:sldId id="283" r:id="rId35"/>
    <p:sldId id="284" r:id="rId36"/>
    <p:sldId id="285" r:id="rId37"/>
    <p:sldId id="286" r:id="rId38"/>
    <p:sldId id="287" r:id="rId39"/>
    <p:sldId id="288" r:id="rId40"/>
    <p:sldId id="294" r:id="rId41"/>
    <p:sldId id="289" r:id="rId4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4834" autoAdjust="0"/>
  </p:normalViewPr>
  <p:slideViewPr>
    <p:cSldViewPr snapToGrid="0" snapToObjects="1">
      <p:cViewPr varScale="1">
        <p:scale>
          <a:sx n="100" d="100"/>
          <a:sy n="100" d="100"/>
        </p:scale>
        <p:origin x="119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2927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I’ll be discussing </a:t>
            </a:r>
            <a:r>
              <a:rPr lang="en-US" b="1" dirty="0"/>
              <a:t>Singapore’s residential property market from the perspective of US-based investors</a:t>
            </a:r>
            <a:r>
              <a:rPr lang="en-US" dirty="0"/>
              <a:t>.</a:t>
            </a:r>
          </a:p>
          <a:p>
            <a:r>
              <a:rPr lang="en-US" dirty="0"/>
              <a:t>The objective of this session is to provide a </a:t>
            </a:r>
            <a:r>
              <a:rPr lang="en-US" b="1" dirty="0"/>
              <a:t>clear and structured overview of how the market works</a:t>
            </a:r>
            <a:r>
              <a:rPr lang="en-US" dirty="0"/>
              <a:t> — not just the opportunities, but also the constraints and regulatory realities.</a:t>
            </a:r>
          </a:p>
          <a:p>
            <a:r>
              <a:rPr lang="en-US" dirty="0"/>
              <a:t>Singapore is often viewed internationally as a </a:t>
            </a:r>
            <a:r>
              <a:rPr lang="en-US" b="1" dirty="0"/>
              <a:t>stable and attractive real estate market</a:t>
            </a:r>
            <a:r>
              <a:rPr lang="en-US" dirty="0"/>
              <a:t>, but the system here operates very differently from many other countries.</a:t>
            </a:r>
          </a:p>
          <a:p>
            <a:r>
              <a:rPr lang="en-US" dirty="0"/>
              <a:t>Government policy plays a significant role in shaping the housing market, and understanding that framework is essential before making any investment decisions.</a:t>
            </a:r>
          </a:p>
          <a:p>
            <a:r>
              <a:rPr lang="en-US" dirty="0"/>
              <a:t>So the goal today is to walk through </a:t>
            </a:r>
            <a:r>
              <a:rPr lang="en-US" b="1" dirty="0"/>
              <a:t>the structure of the market, the regulatory environment, the pricing dynamics, and what a typical investment might look like in practice</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begin, a quick disclaimer.</a:t>
            </a:r>
          </a:p>
          <a:p>
            <a:r>
              <a:rPr lang="en-US" dirty="0"/>
              <a:t>This presentation is intended purely as an </a:t>
            </a:r>
            <a:r>
              <a:rPr lang="en-US" b="1" dirty="0"/>
              <a:t>educational discussion about the Singapore property market</a:t>
            </a:r>
            <a:r>
              <a:rPr lang="en-US" dirty="0"/>
              <a:t>.</a:t>
            </a:r>
          </a:p>
          <a:p>
            <a:r>
              <a:rPr lang="en-US" dirty="0"/>
              <a:t>Nothing here should be interpreted as </a:t>
            </a:r>
            <a:r>
              <a:rPr lang="en-US" b="1" dirty="0"/>
              <a:t>financial advice or a recommendation to buy or sell any property</a:t>
            </a:r>
            <a:r>
              <a:rPr lang="en-US" dirty="0"/>
              <a:t>.</a:t>
            </a:r>
          </a:p>
          <a:p>
            <a:r>
              <a:rPr lang="en-US" dirty="0"/>
              <a:t>Regulations, tax policies, and market conditions in Singapore can change over time, sometimes quite quickly depending on policy decisions.</a:t>
            </a:r>
          </a:p>
          <a:p>
            <a:r>
              <a:rPr lang="en-US" dirty="0"/>
              <a:t>So any investor considering entering the market should </a:t>
            </a:r>
            <a:r>
              <a:rPr lang="en-US" b="1" dirty="0"/>
              <a:t>consult licensed professionals such as property lawyers, financial advisors, and tax specialists</a:t>
            </a:r>
            <a:r>
              <a:rPr lang="en-US" dirty="0"/>
              <a:t> before making decisions.</a:t>
            </a:r>
          </a:p>
          <a:p>
            <a:r>
              <a:rPr lang="en-US" dirty="0"/>
              <a:t>What I’ll focus on today is helping you </a:t>
            </a:r>
            <a:r>
              <a:rPr lang="en-US" b="1" dirty="0"/>
              <a:t>understand the structure and mechanics of the market</a:t>
            </a:r>
            <a:r>
              <a:rPr lang="en-US" dirty="0"/>
              <a:t> so you can evaluate it properly.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was </a:t>
            </a:r>
            <a:r>
              <a:rPr lang="en-US" b="1" dirty="0"/>
              <a:t>born and raised in Singapore</a:t>
            </a:r>
            <a:r>
              <a:rPr lang="en-US" dirty="0"/>
              <a:t>, so I’ve seen the city evolve quite dramatically over the years.</a:t>
            </a:r>
          </a:p>
          <a:p>
            <a:r>
              <a:rPr lang="en-US" dirty="0"/>
              <a:t>What started as a regional trading hub has transformed into </a:t>
            </a:r>
            <a:r>
              <a:rPr lang="en-US" b="1" dirty="0"/>
              <a:t>one of the world’s major financial and business </a:t>
            </a:r>
            <a:r>
              <a:rPr lang="en-US" b="1" dirty="0" err="1"/>
              <a:t>centres</a:t>
            </a:r>
            <a:r>
              <a:rPr lang="en-US" dirty="0"/>
              <a:t>.</a:t>
            </a:r>
          </a:p>
          <a:p>
            <a:r>
              <a:rPr lang="en-US" dirty="0"/>
              <a:t>Through my work in the property industry, I’ve had the opportunity to observe </a:t>
            </a:r>
            <a:r>
              <a:rPr lang="en-US" b="1" dirty="0"/>
              <a:t>how Singapore’s housing market behaves across different policy cycles and economic periods</a:t>
            </a:r>
            <a:r>
              <a:rPr lang="en-US" dirty="0"/>
              <a:t>.</a:t>
            </a:r>
          </a:p>
          <a:p>
            <a:r>
              <a:rPr lang="en-US" dirty="0"/>
              <a:t>One thing that makes Singapore particularly unique is the </a:t>
            </a:r>
            <a:r>
              <a:rPr lang="en-US" b="1" dirty="0"/>
              <a:t>interaction between government planning and market forces</a:t>
            </a:r>
            <a:r>
              <a:rPr lang="en-US" dirty="0"/>
              <a:t>.</a:t>
            </a:r>
          </a:p>
          <a:p>
            <a:r>
              <a:rPr lang="en-US" dirty="0"/>
              <a:t>The market is </a:t>
            </a:r>
            <a:r>
              <a:rPr lang="en-US" b="1" dirty="0"/>
              <a:t>highly regulated</a:t>
            </a:r>
            <a:r>
              <a:rPr lang="en-US" dirty="0"/>
              <a:t>, but at the same time </a:t>
            </a:r>
            <a:r>
              <a:rPr lang="en-US" b="1" dirty="0"/>
              <a:t>very transparent and predictable</a:t>
            </a:r>
            <a:r>
              <a:rPr lang="en-US" dirty="0"/>
              <a:t>, which is not always common in global real estate markets.</a:t>
            </a:r>
          </a:p>
          <a:p>
            <a:r>
              <a:rPr lang="en-US" dirty="0"/>
              <a:t>That combination of </a:t>
            </a:r>
            <a:r>
              <a:rPr lang="en-US" b="1" dirty="0"/>
              <a:t>institutional stability, strong governance, and long-term planning</a:t>
            </a:r>
            <a:r>
              <a:rPr lang="en-US" dirty="0"/>
              <a:t> is one of the reasons Singapore continues to attract international investors.</a:t>
            </a:r>
          </a:p>
          <a:p>
            <a:r>
              <a:rPr lang="en-US" dirty="0"/>
              <a:t>So in this presentation, I’ll walk through </a:t>
            </a:r>
            <a:r>
              <a:rPr lang="en-US" b="1" dirty="0"/>
              <a:t>how this system works and what it means for investors looking at Singapore’s residential property market</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discussion is specifically framed for </a:t>
            </a:r>
            <a:r>
              <a:rPr lang="en-US" b="1" dirty="0"/>
              <a:t>US-based investors who may be exploring international real estate exposure</a:t>
            </a:r>
            <a:r>
              <a:rPr lang="en-US" dirty="0"/>
              <a:t>.</a:t>
            </a:r>
          </a:p>
          <a:p>
            <a:r>
              <a:rPr lang="en-US" dirty="0"/>
              <a:t>Typically we see investors looking at Singapore with </a:t>
            </a:r>
            <a:r>
              <a:rPr lang="en-US" b="1" dirty="0"/>
              <a:t>capital allocations between about USD 800,000 and USD 2.5 million</a:t>
            </a:r>
            <a:r>
              <a:rPr lang="en-US" dirty="0"/>
              <a:t>.</a:t>
            </a:r>
          </a:p>
          <a:p>
            <a:r>
              <a:rPr lang="en-US" dirty="0"/>
              <a:t>At that range, investors are usually looking at </a:t>
            </a:r>
            <a:r>
              <a:rPr lang="en-US" b="1" dirty="0"/>
              <a:t>private residential condominiums rather than landed properties</a:t>
            </a:r>
            <a:r>
              <a:rPr lang="en-US" dirty="0"/>
              <a:t>.</a:t>
            </a:r>
          </a:p>
          <a:p>
            <a:r>
              <a:rPr lang="en-US" dirty="0"/>
              <a:t>In many cases the motivation is </a:t>
            </a:r>
            <a:r>
              <a:rPr lang="en-US" b="1" dirty="0"/>
              <a:t>investment first</a:t>
            </a:r>
            <a:r>
              <a:rPr lang="en-US" dirty="0"/>
              <a:t>, with potential </a:t>
            </a:r>
            <a:r>
              <a:rPr lang="en-US" b="1" dirty="0"/>
              <a:t>personal use later</a:t>
            </a:r>
            <a:r>
              <a:rPr lang="en-US" dirty="0"/>
              <a:t>, such as a future relocation, children studying in Asia, or diversification of global assets.</a:t>
            </a:r>
          </a:p>
          <a:p>
            <a:r>
              <a:rPr lang="en-US" dirty="0"/>
              <a:t>Singapore is particularly interesting because it offers </a:t>
            </a:r>
            <a:r>
              <a:rPr lang="en-US" b="1" dirty="0"/>
              <a:t>political stability, strong property rights, and a very transparent transaction system</a:t>
            </a:r>
            <a:r>
              <a:rPr lang="en-US" dirty="0"/>
              <a:t>, which are important considerations for cross-border investors.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the discussion easier to follow, I’ve structured the presentation into </a:t>
            </a:r>
            <a:r>
              <a:rPr lang="en-US" b="1" dirty="0"/>
              <a:t>six main sections</a:t>
            </a:r>
            <a:r>
              <a:rPr lang="en-US" dirty="0"/>
              <a:t>.</a:t>
            </a:r>
          </a:p>
          <a:p>
            <a:r>
              <a:rPr lang="en-US" dirty="0"/>
              <a:t>First, we’ll look at the </a:t>
            </a:r>
            <a:r>
              <a:rPr lang="en-US" b="1" dirty="0"/>
              <a:t>Singapore context</a:t>
            </a:r>
            <a:r>
              <a:rPr lang="en-US" dirty="0"/>
              <a:t> — the economic environment and why the city attracts global capital.</a:t>
            </a:r>
          </a:p>
          <a:p>
            <a:r>
              <a:rPr lang="en-US" dirty="0"/>
              <a:t>Second, we’ll examine the </a:t>
            </a:r>
            <a:r>
              <a:rPr lang="en-US" b="1" dirty="0"/>
              <a:t>structure of the housing market</a:t>
            </a:r>
            <a:r>
              <a:rPr lang="en-US" dirty="0"/>
              <a:t>, including the different residential segments and land scarcity dynamics.</a:t>
            </a:r>
          </a:p>
          <a:p>
            <a:r>
              <a:rPr lang="en-US" dirty="0"/>
              <a:t>Third, we’ll look at </a:t>
            </a:r>
            <a:r>
              <a:rPr lang="en-US" b="1" dirty="0"/>
              <a:t>pricing and affordability</a:t>
            </a:r>
            <a:r>
              <a:rPr lang="en-US" dirty="0"/>
              <a:t>, including how different regions of Singapore compare in terms of property prices.</a:t>
            </a:r>
          </a:p>
          <a:p>
            <a:r>
              <a:rPr lang="en-US" dirty="0"/>
              <a:t>Fourth, we’ll discuss </a:t>
            </a:r>
            <a:r>
              <a:rPr lang="en-US" b="1" dirty="0"/>
              <a:t>investment potential</a:t>
            </a:r>
            <a:r>
              <a:rPr lang="en-US" dirty="0"/>
              <a:t>, including rental yields and demand drivers.</a:t>
            </a:r>
          </a:p>
          <a:p>
            <a:r>
              <a:rPr lang="en-US" dirty="0"/>
              <a:t>Fifth, we’ll walk through the </a:t>
            </a:r>
            <a:r>
              <a:rPr lang="en-US" b="1" dirty="0"/>
              <a:t>legal and tax framework</a:t>
            </a:r>
            <a:r>
              <a:rPr lang="en-US" dirty="0"/>
              <a:t>, which is especially important for foreign investors.</a:t>
            </a:r>
          </a:p>
          <a:p>
            <a:r>
              <a:rPr lang="en-US" dirty="0"/>
              <a:t>Finally, I’ll show a </a:t>
            </a:r>
            <a:r>
              <a:rPr lang="en-US" b="1" dirty="0"/>
              <a:t>case study and some risk scenarios</a:t>
            </a:r>
            <a:r>
              <a:rPr lang="en-US" dirty="0"/>
              <a:t>, so we can understand what a real investment might look like in practice.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the property market, it’s important to first understand the </a:t>
            </a:r>
            <a:r>
              <a:rPr lang="en-US" b="1" dirty="0"/>
              <a:t>context of Singapore as a country</a:t>
            </a:r>
            <a:r>
              <a:rPr lang="en-US" dirty="0"/>
              <a:t>.</a:t>
            </a:r>
          </a:p>
          <a:p>
            <a:r>
              <a:rPr lang="en-US" dirty="0"/>
              <a:t>Singapore has a population of roughly </a:t>
            </a:r>
            <a:r>
              <a:rPr lang="en-US" b="1" dirty="0"/>
              <a:t>six million people</a:t>
            </a:r>
            <a:r>
              <a:rPr lang="en-US" dirty="0"/>
              <a:t>, with a large proportion of expatriates and international professionals.</a:t>
            </a:r>
          </a:p>
          <a:p>
            <a:r>
              <a:rPr lang="en-US" dirty="0"/>
              <a:t>The entire country occupies </a:t>
            </a:r>
            <a:r>
              <a:rPr lang="en-US" b="1" dirty="0"/>
              <a:t>only about 730 square </a:t>
            </a:r>
            <a:r>
              <a:rPr lang="en-US" b="1" dirty="0" err="1"/>
              <a:t>kilometres</a:t>
            </a:r>
            <a:r>
              <a:rPr lang="en-US" dirty="0"/>
              <a:t>, which means land is extremely scarce.</a:t>
            </a:r>
          </a:p>
          <a:p>
            <a:r>
              <a:rPr lang="en-US" dirty="0"/>
              <a:t>Because of this physical constraint, urban planning and land allocation are </a:t>
            </a:r>
            <a:r>
              <a:rPr lang="en-US" b="1" dirty="0"/>
              <a:t>carefully managed by the government</a:t>
            </a:r>
            <a:r>
              <a:rPr lang="en-US" dirty="0"/>
              <a:t>.</a:t>
            </a:r>
          </a:p>
          <a:p>
            <a:r>
              <a:rPr lang="en-US" dirty="0"/>
              <a:t>Economically, Singapore consistently ranks among the </a:t>
            </a:r>
            <a:r>
              <a:rPr lang="en-US" b="1" dirty="0"/>
              <a:t>highest GDP per capita globally</a:t>
            </a:r>
            <a:r>
              <a:rPr lang="en-US" dirty="0"/>
              <a:t> and has a very diversified economic base.</a:t>
            </a:r>
          </a:p>
          <a:p>
            <a:r>
              <a:rPr lang="en-US" dirty="0"/>
              <a:t>It also functions as a </a:t>
            </a:r>
            <a:r>
              <a:rPr lang="en-US" b="1" dirty="0"/>
              <a:t>major financial and commercial gateway to the Asia-Pacific region</a:t>
            </a:r>
            <a:r>
              <a:rPr lang="en-US" dirty="0"/>
              <a:t>, which is why many multinational companies base their regional operations here.</a:t>
            </a:r>
          </a:p>
          <a:p>
            <a:r>
              <a:rPr lang="en-US" dirty="0"/>
              <a:t>All of these factors play a significant role in shaping </a:t>
            </a:r>
            <a:r>
              <a:rPr lang="en-US" b="1" dirty="0"/>
              <a:t>housing demand and long-term property values</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Singapore’s economy is </a:t>
            </a:r>
            <a:r>
              <a:rPr lang="en-US" b="1" dirty="0"/>
              <a:t>highly diversified</a:t>
            </a:r>
            <a:r>
              <a:rPr lang="en-US" dirty="0"/>
              <a:t>, which is one of the key reasons the property market tends to be relatively stable.</a:t>
            </a:r>
          </a:p>
          <a:p>
            <a:r>
              <a:rPr lang="en-US" dirty="0"/>
              <a:t>The country is widely known as a </a:t>
            </a:r>
            <a:r>
              <a:rPr lang="en-US" b="1" dirty="0"/>
              <a:t>global financial hub</a:t>
            </a:r>
            <a:r>
              <a:rPr lang="en-US" dirty="0"/>
              <a:t>, with major banks, asset managers, and financial institutions operating out of Singapore.</a:t>
            </a:r>
          </a:p>
          <a:p>
            <a:r>
              <a:rPr lang="en-US" dirty="0"/>
              <a:t>Technology is another rapidly growing sector, with companies like Google, Meta, Amazon, and Microsoft establishing </a:t>
            </a:r>
            <a:r>
              <a:rPr lang="en-US" b="1" dirty="0"/>
              <a:t>regional headquarters here</a:t>
            </a:r>
            <a:r>
              <a:rPr lang="en-US" dirty="0"/>
              <a:t>.</a:t>
            </a:r>
          </a:p>
          <a:p>
            <a:r>
              <a:rPr lang="en-US" dirty="0"/>
              <a:t>Singapore also maintains a strong </a:t>
            </a:r>
            <a:r>
              <a:rPr lang="en-US" b="1" dirty="0"/>
              <a:t>advanced manufacturing base</a:t>
            </a:r>
            <a:r>
              <a:rPr lang="en-US" dirty="0"/>
              <a:t>, particularly in semiconductors, electronics, and precision engineering.</a:t>
            </a:r>
          </a:p>
          <a:p>
            <a:r>
              <a:rPr lang="en-US" dirty="0"/>
              <a:t>Logistics and global trade remain critical pillars, supported by one of the </a:t>
            </a:r>
            <a:r>
              <a:rPr lang="en-US" b="1" dirty="0"/>
              <a:t>world’s busiest ports and one of Asia’s major aviation hubs</a:t>
            </a:r>
            <a:r>
              <a:rPr lang="en-US" dirty="0"/>
              <a:t>.</a:t>
            </a:r>
          </a:p>
          <a:p>
            <a:r>
              <a:rPr lang="en-US" dirty="0"/>
              <a:t>In addition, Singapore has developed into a major </a:t>
            </a:r>
            <a:r>
              <a:rPr lang="en-US" b="1" dirty="0"/>
              <a:t>biomedical and pharmaceutical manufacturing </a:t>
            </a:r>
            <a:r>
              <a:rPr lang="en-US" b="1" dirty="0" err="1"/>
              <a:t>centre</a:t>
            </a:r>
            <a:r>
              <a:rPr lang="en-US" dirty="0"/>
              <a:t>.</a:t>
            </a:r>
          </a:p>
          <a:p>
            <a:r>
              <a:rPr lang="en-US" dirty="0"/>
              <a:t>Together, these sectors create a </a:t>
            </a:r>
            <a:r>
              <a:rPr lang="en-US" b="1" dirty="0"/>
              <a:t>stable base of high-income employment</a:t>
            </a:r>
            <a:r>
              <a:rPr lang="en-US" dirty="0"/>
              <a:t>, which directly supports housing demand.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Singapore and the United States share a </a:t>
            </a:r>
            <a:r>
              <a:rPr lang="en-US" b="1" dirty="0"/>
              <a:t>very close economic relationship</a:t>
            </a:r>
            <a:r>
              <a:rPr lang="en-US" dirty="0"/>
              <a:t>.</a:t>
            </a:r>
          </a:p>
          <a:p>
            <a:r>
              <a:rPr lang="en-US" dirty="0"/>
              <a:t>The two countries signed the </a:t>
            </a:r>
            <a:r>
              <a:rPr lang="en-US" b="1" dirty="0"/>
              <a:t>US-Singapore Free Trade Agreement in 2004</a:t>
            </a:r>
            <a:r>
              <a:rPr lang="en-US" dirty="0"/>
              <a:t>, which remains one of the most comprehensive bilateral agreements in the region.</a:t>
            </a:r>
          </a:p>
          <a:p>
            <a:r>
              <a:rPr lang="en-US" dirty="0"/>
              <a:t>One interesting implication of this agreement relates to </a:t>
            </a:r>
            <a:r>
              <a:rPr lang="en-US" b="1" dirty="0"/>
              <a:t>real estate investment</a:t>
            </a:r>
            <a:r>
              <a:rPr lang="en-US" dirty="0"/>
              <a:t>.</a:t>
            </a:r>
          </a:p>
          <a:p>
            <a:r>
              <a:rPr lang="en-US" dirty="0"/>
              <a:t>Under the FTA, </a:t>
            </a:r>
            <a:r>
              <a:rPr lang="en-US" b="1" dirty="0"/>
              <a:t>US citizens are treated similarly to Singapore citizens for certain property tax rules</a:t>
            </a:r>
            <a:r>
              <a:rPr lang="en-US" dirty="0"/>
              <a:t>, particularly the Additional Buyer’s Stamp Duty.</a:t>
            </a:r>
          </a:p>
          <a:p>
            <a:r>
              <a:rPr lang="en-US" dirty="0"/>
              <a:t>Singapore also hosts </a:t>
            </a:r>
            <a:r>
              <a:rPr lang="en-US" b="1" dirty="0"/>
              <a:t>thousands of US companies</a:t>
            </a:r>
            <a:r>
              <a:rPr lang="en-US" dirty="0"/>
              <a:t>, many of which use Singapore as their </a:t>
            </a:r>
            <a:r>
              <a:rPr lang="en-US" b="1" dirty="0"/>
              <a:t>Asia-Pacific headquarters</a:t>
            </a:r>
            <a:r>
              <a:rPr lang="en-US" dirty="0"/>
              <a:t>.</a:t>
            </a:r>
          </a:p>
          <a:p>
            <a:r>
              <a:rPr lang="en-US" dirty="0"/>
              <a:t>This creates a steady flow of </a:t>
            </a:r>
            <a:r>
              <a:rPr lang="en-US" b="1" dirty="0"/>
              <a:t>American expatriates and international professionals</a:t>
            </a:r>
            <a:r>
              <a:rPr lang="en-US" dirty="0"/>
              <a:t>, which contributes significantly to the private residential rental market.</a:t>
            </a:r>
          </a:p>
          <a:p>
            <a:r>
              <a:rPr lang="en-US" dirty="0"/>
              <a:t>In other words, the US presence in Singapore is not just financial — it also supports </a:t>
            </a:r>
            <a:r>
              <a:rPr lang="en-US" b="1" dirty="0"/>
              <a:t>real estate demand directly</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Singapore’s biggest strengths as an investment destination is </a:t>
            </a:r>
            <a:r>
              <a:rPr lang="en-US" b="1" dirty="0"/>
              <a:t>institutional stability</a:t>
            </a:r>
            <a:r>
              <a:rPr lang="en-US" dirty="0"/>
              <a:t>.</a:t>
            </a:r>
          </a:p>
          <a:p>
            <a:r>
              <a:rPr lang="en-US" dirty="0"/>
              <a:t>Property ownership rights are clearly defined under a </a:t>
            </a:r>
            <a:r>
              <a:rPr lang="en-US" b="1" dirty="0"/>
              <a:t>robust legal framework based on English common law</a:t>
            </a:r>
            <a:r>
              <a:rPr lang="en-US" dirty="0"/>
              <a:t>.</a:t>
            </a:r>
          </a:p>
          <a:p>
            <a:r>
              <a:rPr lang="en-US" dirty="0"/>
              <a:t>The country consistently ranks among the </a:t>
            </a:r>
            <a:r>
              <a:rPr lang="en-US" b="1" dirty="0"/>
              <a:t>top globally for contract enforcement and legal transparency</a:t>
            </a:r>
            <a:r>
              <a:rPr lang="en-US" dirty="0"/>
              <a:t>.</a:t>
            </a:r>
          </a:p>
          <a:p>
            <a:r>
              <a:rPr lang="en-US" dirty="0"/>
              <a:t>Government policies are generally </a:t>
            </a:r>
            <a:r>
              <a:rPr lang="en-US" b="1" dirty="0"/>
              <a:t>long-term and predictable</a:t>
            </a:r>
            <a:r>
              <a:rPr lang="en-US" dirty="0"/>
              <a:t>, which reduces policy uncertainty compared to many emerging markets.</a:t>
            </a:r>
          </a:p>
          <a:p>
            <a:r>
              <a:rPr lang="en-US" dirty="0"/>
              <a:t>Singapore also ranks among the </a:t>
            </a:r>
            <a:r>
              <a:rPr lang="en-US" b="1" dirty="0"/>
              <a:t>least corrupt countries in the world</a:t>
            </a:r>
            <a:r>
              <a:rPr lang="en-US" dirty="0"/>
              <a:t>, which further strengthens investor confidence.</a:t>
            </a:r>
          </a:p>
          <a:p>
            <a:r>
              <a:rPr lang="en-US" dirty="0"/>
              <a:t>For real estate investors, this environment provides </a:t>
            </a:r>
            <a:r>
              <a:rPr lang="en-US" b="1" dirty="0"/>
              <a:t>clarity, security, and transparency in property ownership and transactions</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many countries where housing markets are largely market-driven, Singapore’s government plays a </a:t>
            </a:r>
            <a:r>
              <a:rPr lang="en-US" b="1" dirty="0"/>
              <a:t>very active role in housing policy</a:t>
            </a:r>
            <a:r>
              <a:rPr lang="en-US" dirty="0"/>
              <a:t>.</a:t>
            </a:r>
          </a:p>
          <a:p>
            <a:r>
              <a:rPr lang="en-US" dirty="0"/>
              <a:t>One of the main tools used is </a:t>
            </a:r>
            <a:r>
              <a:rPr lang="en-US" b="1" dirty="0"/>
              <a:t>cooling measures</a:t>
            </a:r>
            <a:r>
              <a:rPr lang="en-US" dirty="0"/>
              <a:t>, such as loan-to-value limits and the Total Debt Servicing Ratio.</a:t>
            </a:r>
          </a:p>
          <a:p>
            <a:r>
              <a:rPr lang="en-US" dirty="0"/>
              <a:t>These policies are designed to </a:t>
            </a:r>
            <a:r>
              <a:rPr lang="en-US" b="1" dirty="0"/>
              <a:t>prevent excessive leverage and reduce speculative bubbles</a:t>
            </a:r>
            <a:r>
              <a:rPr lang="en-US" dirty="0"/>
              <a:t> in the property market.</a:t>
            </a:r>
          </a:p>
          <a:p>
            <a:r>
              <a:rPr lang="en-US" dirty="0"/>
              <a:t>The government also uses </a:t>
            </a:r>
            <a:r>
              <a:rPr lang="en-US" b="1" dirty="0"/>
              <a:t>stamp duties</a:t>
            </a:r>
            <a:r>
              <a:rPr lang="en-US" dirty="0"/>
              <a:t>, particularly Additional Buyer’s Stamp Duty, to regulate foreign and investment demand.</a:t>
            </a:r>
          </a:p>
          <a:p>
            <a:r>
              <a:rPr lang="en-US" dirty="0"/>
              <a:t>Another important mechanism is the </a:t>
            </a:r>
            <a:r>
              <a:rPr lang="en-US" b="1" dirty="0"/>
              <a:t>Government Land Sales program</a:t>
            </a:r>
            <a:r>
              <a:rPr lang="en-US" dirty="0"/>
              <a:t>, which controls how much land is released to developers.</a:t>
            </a:r>
          </a:p>
          <a:p>
            <a:r>
              <a:rPr lang="en-US" dirty="0"/>
              <a:t>Finally, the Urban Redevelopment Authority oversees </a:t>
            </a:r>
            <a:r>
              <a:rPr lang="en-US" b="1" dirty="0"/>
              <a:t>long-term urban planning</a:t>
            </a:r>
            <a:r>
              <a:rPr lang="en-US" dirty="0"/>
              <a:t>, ensuring infrastructure and amenities are developed alongside residential areas.</a:t>
            </a:r>
          </a:p>
          <a:p>
            <a:r>
              <a:rPr lang="en-US" dirty="0"/>
              <a:t>Together, these policies help maintain </a:t>
            </a:r>
            <a:r>
              <a:rPr lang="en-US" b="1" dirty="0"/>
              <a:t>long-term stability in the housing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Singapore’s housing market is divided into </a:t>
            </a:r>
            <a:r>
              <a:rPr lang="en-US" b="1" dirty="0"/>
              <a:t>three main segments</a:t>
            </a:r>
            <a:r>
              <a:rPr lang="en-US" dirty="0"/>
              <a:t>.</a:t>
            </a:r>
          </a:p>
          <a:p>
            <a:r>
              <a:rPr lang="en-US" dirty="0"/>
              <a:t>The first is </a:t>
            </a:r>
            <a:r>
              <a:rPr lang="en-US" b="1" dirty="0"/>
              <a:t>public housing</a:t>
            </a:r>
            <a:r>
              <a:rPr lang="en-US" dirty="0"/>
              <a:t>, commonly known as HDB flats, where roughly </a:t>
            </a:r>
            <a:r>
              <a:rPr lang="en-US" b="1" dirty="0"/>
              <a:t>three quarters of the population lives</a:t>
            </a:r>
            <a:r>
              <a:rPr lang="en-US" dirty="0"/>
              <a:t>.</a:t>
            </a:r>
          </a:p>
          <a:p>
            <a:r>
              <a:rPr lang="en-US" dirty="0"/>
              <a:t>These units are heavily subsidized and regulated, and foreigners generally </a:t>
            </a:r>
            <a:r>
              <a:rPr lang="en-US" b="1" dirty="0"/>
              <a:t>cannot purchase them</a:t>
            </a:r>
            <a:r>
              <a:rPr lang="en-US" dirty="0"/>
              <a:t>.</a:t>
            </a:r>
          </a:p>
          <a:p>
            <a:r>
              <a:rPr lang="en-US" dirty="0"/>
              <a:t>The second segment is </a:t>
            </a:r>
            <a:r>
              <a:rPr lang="en-US" b="1" dirty="0"/>
              <a:t>private condominiums</a:t>
            </a:r>
            <a:r>
              <a:rPr lang="en-US" dirty="0"/>
              <a:t>, which include full-facility developments with amenities such as pools, gyms, and security.</a:t>
            </a:r>
          </a:p>
          <a:p>
            <a:r>
              <a:rPr lang="en-US" dirty="0"/>
              <a:t>This is the </a:t>
            </a:r>
            <a:r>
              <a:rPr lang="en-US" b="1" dirty="0"/>
              <a:t>primary segment available to foreign investors</a:t>
            </a:r>
            <a:r>
              <a:rPr lang="en-US" dirty="0"/>
              <a:t>.</a:t>
            </a:r>
          </a:p>
          <a:p>
            <a:r>
              <a:rPr lang="en-US" dirty="0"/>
              <a:t>The third segment is </a:t>
            </a:r>
            <a:r>
              <a:rPr lang="en-US" b="1" dirty="0"/>
              <a:t>landed housing</a:t>
            </a:r>
            <a:r>
              <a:rPr lang="en-US" dirty="0"/>
              <a:t>, which includes terrace houses, semi-detached houses, and bungalows.</a:t>
            </a:r>
          </a:p>
          <a:p>
            <a:r>
              <a:rPr lang="en-US" dirty="0"/>
              <a:t>These are extremely scarce and are </a:t>
            </a:r>
            <a:r>
              <a:rPr lang="en-US" b="1" dirty="0"/>
              <a:t>mostly restricted to Singapore citizens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foreign investors, the main property category available is </a:t>
            </a:r>
            <a:r>
              <a:rPr lang="en-US" b="1" dirty="0"/>
              <a:t>private non-landed residential property</a:t>
            </a:r>
            <a:r>
              <a:rPr lang="en-US" dirty="0"/>
              <a:t>.</a:t>
            </a:r>
          </a:p>
          <a:p>
            <a:r>
              <a:rPr lang="en-US" dirty="0"/>
              <a:t>This includes </a:t>
            </a:r>
            <a:r>
              <a:rPr lang="en-US" b="1" dirty="0"/>
              <a:t>condominiums and private apartments</a:t>
            </a:r>
            <a:r>
              <a:rPr lang="en-US" dirty="0"/>
              <a:t>.</a:t>
            </a:r>
          </a:p>
          <a:p>
            <a:r>
              <a:rPr lang="en-US" dirty="0"/>
              <a:t>Condominiums typically include shared facilities such as swimming pools, gyms, and security.</a:t>
            </a:r>
          </a:p>
          <a:p>
            <a:r>
              <a:rPr lang="en-US" dirty="0"/>
              <a:t>These developments are governed under a </a:t>
            </a:r>
            <a:r>
              <a:rPr lang="en-US" b="1" dirty="0"/>
              <a:t>strata title system</a:t>
            </a:r>
            <a:r>
              <a:rPr lang="en-US" dirty="0"/>
              <a:t>, which makes ownership relatively standardized and transparent.</a:t>
            </a:r>
          </a:p>
          <a:p>
            <a:r>
              <a:rPr lang="en-US" dirty="0"/>
              <a:t>Another category worth mentioning is </a:t>
            </a:r>
            <a:r>
              <a:rPr lang="en-US" b="1" dirty="0"/>
              <a:t>Executive Condominiums</a:t>
            </a:r>
            <a:r>
              <a:rPr lang="en-US" dirty="0"/>
              <a:t>, often referred to as ECs.</a:t>
            </a:r>
          </a:p>
          <a:p>
            <a:r>
              <a:rPr lang="en-US" dirty="0"/>
              <a:t>These are a hybrid housing type that initially have ownership restrictions, but after </a:t>
            </a:r>
            <a:r>
              <a:rPr lang="en-US" b="1" dirty="0"/>
              <a:t>10 years they become fully privatized and open to foreign buyers</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60BC2-E1F4-B9B8-7F9F-DBDA3E236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1840D7-B2DE-7DD3-511B-19E0C8B172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6121CA-301C-A7DF-0535-716689F195DE}"/>
              </a:ext>
            </a:extLst>
          </p:cNvPr>
          <p:cNvSpPr>
            <a:spLocks noGrp="1"/>
          </p:cNvSpPr>
          <p:nvPr>
            <p:ph type="body" idx="1"/>
          </p:nvPr>
        </p:nvSpPr>
        <p:spPr/>
        <p:txBody>
          <a:bodyPr/>
          <a:lstStyle/>
          <a:p>
            <a:r>
              <a:rPr lang="en-US" dirty="0"/>
              <a:t>Private apartments are similar to condominiums but usually </a:t>
            </a:r>
            <a:r>
              <a:rPr lang="en-US" b="1" dirty="0"/>
              <a:t>smaller developments with fewer shared facilities</a:t>
            </a:r>
            <a:r>
              <a:rPr lang="en-US" dirty="0"/>
              <a:t>.</a:t>
            </a:r>
          </a:p>
          <a:p>
            <a:r>
              <a:rPr lang="en-US" dirty="0"/>
              <a:t>They still fall under the category of </a:t>
            </a:r>
            <a:r>
              <a:rPr lang="en-US" b="1" dirty="0"/>
              <a:t>private non-landed residential property</a:t>
            </a:r>
            <a:r>
              <a:rPr lang="en-US" dirty="0"/>
              <a:t>, so foreigners can purchase them freely.</a:t>
            </a:r>
          </a:p>
          <a:p>
            <a:r>
              <a:rPr lang="en-US" dirty="0"/>
              <a:t>The other interesting exception is </a:t>
            </a:r>
            <a:r>
              <a:rPr lang="en-US" b="1" dirty="0"/>
              <a:t>Sentosa Cove landed property</a:t>
            </a:r>
            <a:r>
              <a:rPr lang="en-US" dirty="0"/>
              <a:t>.</a:t>
            </a:r>
          </a:p>
          <a:p>
            <a:r>
              <a:rPr lang="en-US" dirty="0"/>
              <a:t>Sentosa Cove is a special enclave where foreigners are allowed to purchase </a:t>
            </a:r>
            <a:r>
              <a:rPr lang="en-US" b="1" dirty="0"/>
              <a:t>landed houses such as villas and waterfront bungalows</a:t>
            </a:r>
            <a:r>
              <a:rPr lang="en-US" dirty="0"/>
              <a:t>.</a:t>
            </a:r>
          </a:p>
          <a:p>
            <a:r>
              <a:rPr lang="en-US" dirty="0"/>
              <a:t>These properties are generally considered </a:t>
            </a:r>
            <a:r>
              <a:rPr lang="en-US" b="1" dirty="0"/>
              <a:t>luxury trophy assets</a:t>
            </a:r>
            <a:r>
              <a:rPr lang="en-US" dirty="0"/>
              <a:t> rather than typical investment properties.</a:t>
            </a:r>
          </a:p>
        </p:txBody>
      </p:sp>
      <p:sp>
        <p:nvSpPr>
          <p:cNvPr id="4" name="Slide Number Placeholder 3">
            <a:extLst>
              <a:ext uri="{FF2B5EF4-FFF2-40B4-BE49-F238E27FC236}">
                <a16:creationId xmlns:a16="http://schemas.microsoft.com/office/drawing/2014/main" id="{DE203DC5-E0BD-52CC-DF82-14EA975D91CB}"/>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687968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foreigners can buy private condominiums freely, most </a:t>
            </a:r>
            <a:r>
              <a:rPr lang="en-US" b="1" dirty="0"/>
              <a:t>landed housing is restricted</a:t>
            </a:r>
            <a:r>
              <a:rPr lang="en-US" dirty="0"/>
              <a:t>.</a:t>
            </a:r>
          </a:p>
          <a:p>
            <a:r>
              <a:rPr lang="en-US" dirty="0"/>
              <a:t>This includes terrace houses, semi-detached houses, and bungalows located on mainland Singapore.</a:t>
            </a:r>
          </a:p>
          <a:p>
            <a:r>
              <a:rPr lang="en-US" dirty="0"/>
              <a:t>Foreigners must obtain approval from the </a:t>
            </a:r>
            <a:r>
              <a:rPr lang="en-US" b="1" dirty="0"/>
              <a:t>Land Dealings Approval Unit</a:t>
            </a:r>
            <a:r>
              <a:rPr lang="en-US" dirty="0"/>
              <a:t>, which is rarely granted.</a:t>
            </a:r>
          </a:p>
          <a:p>
            <a:r>
              <a:rPr lang="en-US" dirty="0"/>
              <a:t>Approval usually requires </a:t>
            </a:r>
            <a:r>
              <a:rPr lang="en-US" b="1" dirty="0"/>
              <a:t>permanent residency and significant economic contribution to Singapore</a:t>
            </a:r>
            <a:r>
              <a:rPr lang="en-US" dirty="0"/>
              <a:t>.</a:t>
            </a:r>
          </a:p>
          <a:p>
            <a:r>
              <a:rPr lang="en-US" dirty="0"/>
              <a:t>Public housing is even more restricted.</a:t>
            </a:r>
          </a:p>
          <a:p>
            <a:r>
              <a:rPr lang="en-US" dirty="0"/>
              <a:t>Foreigners cannot buy HDB flats at all, and even permanent residents face certain limitations.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important structural drivers of Singapore’s property market is </a:t>
            </a:r>
            <a:r>
              <a:rPr lang="en-US" b="1" dirty="0"/>
              <a:t>land scarcity</a:t>
            </a:r>
            <a:r>
              <a:rPr lang="en-US" dirty="0"/>
              <a:t>.</a:t>
            </a:r>
          </a:p>
          <a:p>
            <a:r>
              <a:rPr lang="en-US" dirty="0"/>
              <a:t>The entire country occupies only </a:t>
            </a:r>
            <a:r>
              <a:rPr lang="en-US" b="1" dirty="0"/>
              <a:t>about 730 square </a:t>
            </a:r>
            <a:r>
              <a:rPr lang="en-US" b="1" dirty="0" err="1"/>
              <a:t>kilometres</a:t>
            </a:r>
            <a:r>
              <a:rPr lang="en-US" dirty="0"/>
              <a:t>, so land is a finite resource.</a:t>
            </a:r>
          </a:p>
          <a:p>
            <a:r>
              <a:rPr lang="en-US" dirty="0"/>
              <a:t>This means every parcel of land must be carefully allocated between residential, commercial, industrial, and infrastructure uses.</a:t>
            </a:r>
          </a:p>
          <a:p>
            <a:r>
              <a:rPr lang="en-US" dirty="0"/>
              <a:t>Urban density is therefore carefully managed through long-term planning.</a:t>
            </a:r>
          </a:p>
          <a:p>
            <a:r>
              <a:rPr lang="en-US" dirty="0"/>
              <a:t>The </a:t>
            </a:r>
            <a:r>
              <a:rPr lang="en-US" b="1" dirty="0"/>
              <a:t>URA Master Plan</a:t>
            </a:r>
            <a:r>
              <a:rPr lang="en-US" dirty="0"/>
              <a:t>, which looks 10 to 15 years ahead, guides how land will be developed across the country.</a:t>
            </a:r>
          </a:p>
          <a:p>
            <a:r>
              <a:rPr lang="en-US" dirty="0"/>
              <a:t>Infrastructure investments such as </a:t>
            </a:r>
            <a:r>
              <a:rPr lang="en-US" b="1" dirty="0"/>
              <a:t>new MRT lines, regional business hubs, and transport links</a:t>
            </a:r>
            <a:r>
              <a:rPr lang="en-US" dirty="0"/>
              <a:t> often play a major role in driving property values.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C8840-9038-0E81-A1C3-1A361EE0E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DAD7B-168B-EA9D-A338-AF06862EBA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0EF693-B2BB-0B46-9A05-9AEB819A9180}"/>
              </a:ext>
            </a:extLst>
          </p:cNvPr>
          <p:cNvSpPr>
            <a:spLocks noGrp="1"/>
          </p:cNvSpPr>
          <p:nvPr>
            <p:ph type="body" idx="1"/>
          </p:nvPr>
        </p:nvSpPr>
        <p:spPr/>
        <p:txBody>
          <a:bodyPr/>
          <a:lstStyle/>
          <a:p>
            <a:r>
              <a:rPr lang="en-US" dirty="0"/>
              <a:t>Singapore’s private residential market is commonly divided into </a:t>
            </a:r>
            <a:r>
              <a:rPr lang="en-US" b="1" dirty="0"/>
              <a:t>three geographic regions</a:t>
            </a:r>
            <a:r>
              <a:rPr lang="en-US" dirty="0"/>
              <a:t>, which investors often use to evaluate property opportunities.</a:t>
            </a:r>
          </a:p>
          <a:p>
            <a:r>
              <a:rPr lang="en-US" dirty="0"/>
              <a:t>The first is the </a:t>
            </a:r>
            <a:r>
              <a:rPr lang="en-US" b="1" dirty="0"/>
              <a:t>Core Central Region</a:t>
            </a:r>
            <a:r>
              <a:rPr lang="en-US" dirty="0"/>
              <a:t>, or CCR. These are the prime districts located in the traditional city </a:t>
            </a:r>
            <a:r>
              <a:rPr lang="en-US" dirty="0" err="1"/>
              <a:t>centre</a:t>
            </a:r>
            <a:r>
              <a:rPr lang="en-US" dirty="0"/>
              <a:t>, including areas like Orchard Road, Marina Bay, and the Downtown Core.</a:t>
            </a:r>
          </a:p>
          <a:p>
            <a:r>
              <a:rPr lang="en-US" dirty="0"/>
              <a:t>Properties in these districts tend to be </a:t>
            </a:r>
            <a:r>
              <a:rPr lang="en-US" b="1" dirty="0"/>
              <a:t>luxury developments with the highest price levels</a:t>
            </a:r>
            <a:r>
              <a:rPr lang="en-US" dirty="0"/>
              <a:t> in Singapore.</a:t>
            </a:r>
          </a:p>
          <a:p>
            <a:r>
              <a:rPr lang="en-US" dirty="0"/>
              <a:t>The second category is the </a:t>
            </a:r>
            <a:r>
              <a:rPr lang="en-US" b="1" dirty="0"/>
              <a:t>Rest of Central Region</a:t>
            </a:r>
            <a:r>
              <a:rPr lang="en-US" dirty="0"/>
              <a:t>, or RCR. These are city-fringe districts that surround the central core.</a:t>
            </a:r>
          </a:p>
          <a:p>
            <a:r>
              <a:rPr lang="en-US" dirty="0"/>
              <a:t>Examples include areas such as Queenstown, Tiong Bahru, and Kallang. These locations are often very popular with expatriates due to their proximity to the CBD while still offering more space and value.</a:t>
            </a:r>
          </a:p>
          <a:p>
            <a:r>
              <a:rPr lang="en-US" dirty="0"/>
              <a:t>The final category is the </a:t>
            </a:r>
            <a:r>
              <a:rPr lang="en-US" b="1" dirty="0"/>
              <a:t>Outside Central Region</a:t>
            </a:r>
            <a:r>
              <a:rPr lang="en-US" dirty="0"/>
              <a:t>, or OCR. These are suburban residential areas such as Tampines, Jurong, and Woodlands.</a:t>
            </a:r>
          </a:p>
          <a:p>
            <a:r>
              <a:rPr lang="en-US" dirty="0"/>
              <a:t>OCR properties generally have </a:t>
            </a:r>
            <a:r>
              <a:rPr lang="en-US" b="1" dirty="0"/>
              <a:t>lower entry prices and demand driven mainly by local buyers</a:t>
            </a:r>
            <a:endParaRPr lang="en-US" dirty="0"/>
          </a:p>
        </p:txBody>
      </p:sp>
      <p:sp>
        <p:nvSpPr>
          <p:cNvPr id="4" name="Slide Number Placeholder 3">
            <a:extLst>
              <a:ext uri="{FF2B5EF4-FFF2-40B4-BE49-F238E27FC236}">
                <a16:creationId xmlns:a16="http://schemas.microsoft.com/office/drawing/2014/main" id="{3E05053A-BE48-05C6-0F54-0595F19631B8}"/>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410499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regions also differ significantly in terms of </a:t>
            </a:r>
            <a:r>
              <a:rPr lang="en-US" b="1" dirty="0"/>
              <a:t>price levels</a:t>
            </a:r>
            <a:r>
              <a:rPr lang="en-US" dirty="0"/>
              <a:t>.</a:t>
            </a:r>
          </a:p>
          <a:p>
            <a:r>
              <a:rPr lang="en-US" dirty="0"/>
              <a:t>The </a:t>
            </a:r>
            <a:r>
              <a:rPr lang="en-US" b="1" dirty="0"/>
              <a:t>Core Central Region</a:t>
            </a:r>
            <a:r>
              <a:rPr lang="en-US" dirty="0"/>
              <a:t> represents the luxury segment of the market. Prices here often exceed </a:t>
            </a:r>
            <a:r>
              <a:rPr lang="en-US" b="1" dirty="0"/>
              <a:t>USD 2,000 per square foot</a:t>
            </a:r>
            <a:r>
              <a:rPr lang="en-US" dirty="0"/>
              <a:t>, particularly in prime districts like Orchard and Marina Bay.</a:t>
            </a:r>
          </a:p>
          <a:p>
            <a:r>
              <a:rPr lang="en-US" dirty="0"/>
              <a:t>The </a:t>
            </a:r>
            <a:r>
              <a:rPr lang="en-US" b="1" dirty="0"/>
              <a:t>Rest of Central Region</a:t>
            </a:r>
            <a:r>
              <a:rPr lang="en-US" dirty="0"/>
              <a:t> typically sits in the mid-tier segment, with prices roughly between </a:t>
            </a:r>
            <a:r>
              <a:rPr lang="en-US" b="1" dirty="0"/>
              <a:t>USD 1,500 and USD 2,000 per square foot</a:t>
            </a:r>
            <a:r>
              <a:rPr lang="en-US" dirty="0"/>
              <a:t>.</a:t>
            </a:r>
          </a:p>
          <a:p>
            <a:r>
              <a:rPr lang="en-US" dirty="0"/>
              <a:t>These areas tend to attract both investors and expatriate tenants because they offer </a:t>
            </a:r>
            <a:r>
              <a:rPr lang="en-US" b="1" dirty="0"/>
              <a:t>good accessibility to the city </a:t>
            </a:r>
            <a:r>
              <a:rPr lang="en-US" b="1" dirty="0" err="1"/>
              <a:t>centre</a:t>
            </a:r>
            <a:r>
              <a:rPr lang="en-US" dirty="0"/>
              <a:t>.</a:t>
            </a:r>
          </a:p>
          <a:p>
            <a:r>
              <a:rPr lang="en-US" dirty="0"/>
              <a:t>The </a:t>
            </a:r>
            <a:r>
              <a:rPr lang="en-US" b="1" dirty="0"/>
              <a:t>Outside Central Region</a:t>
            </a:r>
            <a:r>
              <a:rPr lang="en-US" dirty="0"/>
              <a:t> represents the more mass-market segment of private housing.</a:t>
            </a:r>
          </a:p>
          <a:p>
            <a:r>
              <a:rPr lang="en-US" dirty="0"/>
              <a:t>Prices here are generally lower, around </a:t>
            </a:r>
            <a:r>
              <a:rPr lang="en-US" b="1" dirty="0"/>
              <a:t>USD 1,000 to USD 1,400 per square foot</a:t>
            </a:r>
            <a:r>
              <a:rPr lang="en-US" dirty="0"/>
              <a:t>, making them more accessible entry points for investors.</a:t>
            </a:r>
          </a:p>
          <a:p>
            <a:r>
              <a:rPr lang="en-US" dirty="0"/>
              <a:t>Understanding these regional differences is important because </a:t>
            </a:r>
            <a:r>
              <a:rPr lang="en-US" b="1" dirty="0"/>
              <a:t>each segment has different risk-return dynamics</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Historically, Singapore’s residential property market has demonstrated </a:t>
            </a:r>
            <a:r>
              <a:rPr lang="en-US" b="1" dirty="0"/>
              <a:t>long-term price resilience</a:t>
            </a:r>
            <a:r>
              <a:rPr lang="en-US" dirty="0"/>
              <a:t>.</a:t>
            </a:r>
          </a:p>
          <a:p>
            <a:r>
              <a:rPr lang="en-US" dirty="0"/>
              <a:t>Even during major global events, such as the </a:t>
            </a:r>
            <a:r>
              <a:rPr lang="en-US" b="1" dirty="0"/>
              <a:t>Global Financial Crisis in 2008 or the COVID pandemic</a:t>
            </a:r>
            <a:r>
              <a:rPr lang="en-US" dirty="0"/>
              <a:t>, prices experienced corrections but eventually recovered.</a:t>
            </a:r>
          </a:p>
          <a:p>
            <a:r>
              <a:rPr lang="en-US" dirty="0"/>
              <a:t>One key reason for this stability is </a:t>
            </a:r>
            <a:r>
              <a:rPr lang="en-US" b="1" dirty="0"/>
              <a:t>government policy intervention</a:t>
            </a:r>
            <a:r>
              <a:rPr lang="en-US" dirty="0"/>
              <a:t>.</a:t>
            </a:r>
          </a:p>
          <a:p>
            <a:r>
              <a:rPr lang="en-US" dirty="0"/>
              <a:t>When prices rise too quickly, the government often introduces cooling measures such as higher stamp duties or stricter loan limits.</a:t>
            </a:r>
          </a:p>
          <a:p>
            <a:r>
              <a:rPr lang="en-US" dirty="0"/>
              <a:t>These measures tend to </a:t>
            </a:r>
            <a:r>
              <a:rPr lang="en-US" b="1" dirty="0"/>
              <a:t>moderate price growth and prevent speculative bubbles</a:t>
            </a:r>
            <a:r>
              <a:rPr lang="en-US" dirty="0"/>
              <a:t>.</a:t>
            </a:r>
          </a:p>
          <a:p>
            <a:r>
              <a:rPr lang="en-US" dirty="0"/>
              <a:t>Looking ahead, the current outlook suggests </a:t>
            </a:r>
            <a:r>
              <a:rPr lang="en-US" b="1" dirty="0"/>
              <a:t>a period of stabilization rather than rapid price increases</a:t>
            </a:r>
            <a:r>
              <a:rPr lang="en-US" dirty="0"/>
              <a:t>, due to higher interest rates and supply adjustments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Rental yields in Singapore are generally considered </a:t>
            </a:r>
            <a:r>
              <a:rPr lang="en-US" b="1" dirty="0"/>
              <a:t>moderate compared to some global real estate markets</a:t>
            </a:r>
            <a:r>
              <a:rPr lang="en-US" dirty="0"/>
              <a:t>.</a:t>
            </a:r>
          </a:p>
          <a:p>
            <a:r>
              <a:rPr lang="en-US" dirty="0"/>
              <a:t>In the </a:t>
            </a:r>
            <a:r>
              <a:rPr lang="en-US" b="1" dirty="0"/>
              <a:t>Core Central Region</a:t>
            </a:r>
            <a:r>
              <a:rPr lang="en-US" dirty="0"/>
              <a:t>, yields are usually around </a:t>
            </a:r>
            <a:r>
              <a:rPr lang="en-US" b="1" dirty="0"/>
              <a:t>2.5 to 3.2 percent</a:t>
            </a:r>
            <a:r>
              <a:rPr lang="en-US" dirty="0"/>
              <a:t>.</a:t>
            </a:r>
          </a:p>
          <a:p>
            <a:r>
              <a:rPr lang="en-US" dirty="0"/>
              <a:t>In the </a:t>
            </a:r>
            <a:r>
              <a:rPr lang="en-US" b="1" dirty="0"/>
              <a:t>Rest of Central Region</a:t>
            </a:r>
            <a:r>
              <a:rPr lang="en-US" dirty="0"/>
              <a:t>, yields tend to be slightly higher, typically </a:t>
            </a:r>
            <a:r>
              <a:rPr lang="en-US" b="1" dirty="0"/>
              <a:t>around 3.2 to 3.7 percent</a:t>
            </a:r>
            <a:r>
              <a:rPr lang="en-US" dirty="0"/>
              <a:t>.</a:t>
            </a:r>
          </a:p>
          <a:p>
            <a:r>
              <a:rPr lang="en-US" dirty="0"/>
              <a:t>In the </a:t>
            </a:r>
            <a:r>
              <a:rPr lang="en-US" b="1" dirty="0"/>
              <a:t>Outside Central Region</a:t>
            </a:r>
            <a:r>
              <a:rPr lang="en-US" dirty="0"/>
              <a:t>, yields can reach </a:t>
            </a:r>
            <a:r>
              <a:rPr lang="en-US" b="1" dirty="0"/>
              <a:t>around 3.7 to 4.2 percent</a:t>
            </a:r>
            <a:r>
              <a:rPr lang="en-US" dirty="0"/>
              <a:t>.</a:t>
            </a:r>
          </a:p>
          <a:p>
            <a:r>
              <a:rPr lang="en-US" dirty="0"/>
              <a:t>However, these are </a:t>
            </a:r>
            <a:r>
              <a:rPr lang="en-US" b="1" dirty="0"/>
              <a:t>gross yields</a:t>
            </a:r>
            <a:r>
              <a:rPr lang="en-US" dirty="0"/>
              <a:t>, which do not account for operating costs.</a:t>
            </a:r>
          </a:p>
          <a:p>
            <a:r>
              <a:rPr lang="en-US" dirty="0"/>
              <a:t>Once property taxes, maintenance fees, and agent commissions are included, the </a:t>
            </a:r>
            <a:r>
              <a:rPr lang="en-US" b="1" dirty="0"/>
              <a:t>net yield typically falls to around 1.8 to 2.8 percent</a:t>
            </a:r>
            <a:r>
              <a:rPr lang="en-US" dirty="0"/>
              <a:t>.</a:t>
            </a:r>
          </a:p>
          <a:p>
            <a:r>
              <a:rPr lang="en-US" dirty="0"/>
              <a:t>For many investors, Singapore real estate is therefore viewed less as a high-yield asset and more as a </a:t>
            </a:r>
            <a:r>
              <a:rPr lang="en-US" b="1" dirty="0"/>
              <a:t>long-term capital preservation investment</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main drivers of rental demand in Singapore is the presence of </a:t>
            </a:r>
            <a:r>
              <a:rPr lang="en-US" b="1" dirty="0"/>
              <a:t>multinational corporations and global talent</a:t>
            </a:r>
            <a:r>
              <a:rPr lang="en-US" dirty="0"/>
              <a:t>.</a:t>
            </a:r>
          </a:p>
          <a:p>
            <a:r>
              <a:rPr lang="en-US" dirty="0"/>
              <a:t>Singapore hosts regional headquarters for many of the world’s largest technology and financial companies.</a:t>
            </a:r>
          </a:p>
          <a:p>
            <a:r>
              <a:rPr lang="en-US" dirty="0"/>
              <a:t>This creates a steady flow of </a:t>
            </a:r>
            <a:r>
              <a:rPr lang="en-US" b="1" dirty="0"/>
              <a:t>high-income expatriates relocating to Singapore for work</a:t>
            </a:r>
            <a:r>
              <a:rPr lang="en-US" dirty="0"/>
              <a:t>.</a:t>
            </a:r>
          </a:p>
          <a:p>
            <a:r>
              <a:rPr lang="en-US" dirty="0"/>
              <a:t>These professionals typically prefer </a:t>
            </a:r>
            <a:r>
              <a:rPr lang="en-US" b="1" dirty="0"/>
              <a:t>high-quality condominium developments</a:t>
            </a:r>
            <a:r>
              <a:rPr lang="en-US" dirty="0"/>
              <a:t>, particularly in city-fringe or central locations.</a:t>
            </a:r>
          </a:p>
          <a:p>
            <a:r>
              <a:rPr lang="en-US" dirty="0"/>
              <a:t>As a result, areas close to major business hubs such as the </a:t>
            </a:r>
            <a:r>
              <a:rPr lang="en-US" b="1" dirty="0"/>
              <a:t>CBD, One-North, and Mapletree Business City</a:t>
            </a:r>
            <a:r>
              <a:rPr lang="en-US" dirty="0"/>
              <a:t> tend to see strong rental demand.</a:t>
            </a:r>
          </a:p>
          <a:p>
            <a:r>
              <a:rPr lang="en-US" dirty="0"/>
              <a:t>This expatriate demand plays a significant role in </a:t>
            </a:r>
            <a:r>
              <a:rPr lang="en-US" b="1" dirty="0"/>
              <a:t>supporting rental occupancy 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major driver of rental demand comes from </a:t>
            </a:r>
            <a:r>
              <a:rPr lang="en-US" b="1" dirty="0"/>
              <a:t>international education</a:t>
            </a:r>
            <a:r>
              <a:rPr lang="en-US" dirty="0"/>
              <a:t>.</a:t>
            </a:r>
          </a:p>
          <a:p>
            <a:r>
              <a:rPr lang="en-US" dirty="0"/>
              <a:t>Singapore hosts more than </a:t>
            </a:r>
            <a:r>
              <a:rPr lang="en-US" b="1" dirty="0"/>
              <a:t>60 international schools</a:t>
            </a:r>
            <a:r>
              <a:rPr lang="en-US" dirty="0"/>
              <a:t>, attracting expatriate families from around the world.</a:t>
            </a:r>
          </a:p>
          <a:p>
            <a:r>
              <a:rPr lang="en-US" dirty="0"/>
              <a:t>Families relocating to Singapore often prioritize </a:t>
            </a:r>
            <a:r>
              <a:rPr lang="en-US" b="1" dirty="0"/>
              <a:t>proximity to reputable schools</a:t>
            </a:r>
            <a:r>
              <a:rPr lang="en-US" dirty="0"/>
              <a:t> when choosing where to live.</a:t>
            </a:r>
          </a:p>
          <a:p>
            <a:r>
              <a:rPr lang="en-US" dirty="0"/>
              <a:t>This creates strong rental demand in certain districts with major school clusters.</a:t>
            </a:r>
          </a:p>
          <a:p>
            <a:r>
              <a:rPr lang="en-US" dirty="0"/>
              <a:t>Examples include </a:t>
            </a:r>
            <a:r>
              <a:rPr lang="en-US" b="1" dirty="0"/>
              <a:t>Bukit Timah and Clementi</a:t>
            </a:r>
            <a:r>
              <a:rPr lang="en-US" dirty="0"/>
              <a:t>, which host several well-known international schools.</a:t>
            </a:r>
          </a:p>
          <a:p>
            <a:r>
              <a:rPr lang="en-US" dirty="0"/>
              <a:t>Families with school-going children also tend to </a:t>
            </a:r>
            <a:r>
              <a:rPr lang="en-US" b="1" dirty="0"/>
              <a:t>stay longer</a:t>
            </a:r>
            <a:r>
              <a:rPr lang="en-US" dirty="0"/>
              <a:t>, often signing leases of two to three years.</a:t>
            </a:r>
          </a:p>
          <a:p>
            <a:r>
              <a:rPr lang="en-US" dirty="0"/>
              <a:t>This creates a relatively stable segment of the rental market.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Singapore is also a leading </a:t>
            </a:r>
            <a:r>
              <a:rPr lang="en-US" b="1" dirty="0"/>
              <a:t>medical hub in Southeast Asia</a:t>
            </a:r>
            <a:r>
              <a:rPr lang="en-US" dirty="0"/>
              <a:t>.</a:t>
            </a:r>
          </a:p>
          <a:p>
            <a:r>
              <a:rPr lang="en-US" dirty="0"/>
              <a:t>Many international patients travel to Singapore for advanced medical treatments.</a:t>
            </a:r>
          </a:p>
          <a:p>
            <a:r>
              <a:rPr lang="en-US" dirty="0"/>
              <a:t>This creates a niche segment of </a:t>
            </a:r>
            <a:r>
              <a:rPr lang="en-US" b="1" dirty="0"/>
              <a:t>short- to medium-term rental demand</a:t>
            </a:r>
            <a:r>
              <a:rPr lang="en-US" dirty="0"/>
              <a:t>, particularly for patients and visiting medical professionals.</a:t>
            </a:r>
          </a:p>
          <a:p>
            <a:r>
              <a:rPr lang="en-US" dirty="0"/>
              <a:t>Rental demand is often concentrated around major medical clusters such as </a:t>
            </a:r>
            <a:r>
              <a:rPr lang="en-US" b="1" dirty="0"/>
              <a:t>Novena and Orchard</a:t>
            </a:r>
            <a:r>
              <a:rPr lang="en-US" dirty="0"/>
              <a:t>.</a:t>
            </a:r>
          </a:p>
          <a:p>
            <a:r>
              <a:rPr lang="en-US" dirty="0"/>
              <a:t>Hospitals like Mount Elizabeth and Tan Tock Seng attract both international patients and healthcare professionals.</a:t>
            </a:r>
          </a:p>
          <a:p>
            <a:r>
              <a:rPr lang="en-US" dirty="0"/>
              <a:t>While this segment is smaller compared to expatriate demand, it still contributes to </a:t>
            </a:r>
            <a:r>
              <a:rPr lang="en-US" b="1" dirty="0"/>
              <a:t>overall rental market stability</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rental income, many investors are interested in </a:t>
            </a:r>
            <a:r>
              <a:rPr lang="en-US" b="1" dirty="0"/>
              <a:t>long-term capital appreciation</a:t>
            </a:r>
            <a:r>
              <a:rPr lang="en-US" dirty="0"/>
              <a:t>.</a:t>
            </a:r>
          </a:p>
          <a:p>
            <a:r>
              <a:rPr lang="en-US" dirty="0"/>
              <a:t>One key driver is the government’s control over </a:t>
            </a:r>
            <a:r>
              <a:rPr lang="en-US" b="1" dirty="0"/>
              <a:t>land supply through the Government Land Sales program</a:t>
            </a:r>
            <a:r>
              <a:rPr lang="en-US" dirty="0"/>
              <a:t>.</a:t>
            </a:r>
          </a:p>
          <a:p>
            <a:r>
              <a:rPr lang="en-US" dirty="0"/>
              <a:t>By carefully regulating land release, the government helps ensure that </a:t>
            </a:r>
            <a:r>
              <a:rPr lang="en-US" b="1" dirty="0"/>
              <a:t>supply does not dramatically exceed demand</a:t>
            </a:r>
            <a:r>
              <a:rPr lang="en-US" dirty="0"/>
              <a:t>.</a:t>
            </a:r>
          </a:p>
          <a:p>
            <a:r>
              <a:rPr lang="en-US" dirty="0"/>
              <a:t>Another important factor is </a:t>
            </a:r>
            <a:r>
              <a:rPr lang="en-US" b="1" dirty="0"/>
              <a:t>infrastructure development</a:t>
            </a:r>
            <a:r>
              <a:rPr lang="en-US" dirty="0"/>
              <a:t>, such as new MRT lines and regional business hubs.</a:t>
            </a:r>
          </a:p>
          <a:p>
            <a:r>
              <a:rPr lang="en-US" dirty="0"/>
              <a:t>For example, projects like the </a:t>
            </a:r>
            <a:r>
              <a:rPr lang="en-US" b="1" dirty="0"/>
              <a:t>Jurong Lake District</a:t>
            </a:r>
            <a:r>
              <a:rPr lang="en-US" dirty="0"/>
              <a:t> are expected to transform entire regions of the city.</a:t>
            </a:r>
          </a:p>
          <a:p>
            <a:r>
              <a:rPr lang="en-US" dirty="0"/>
              <a:t>Finally, Singapore’s position as a </a:t>
            </a:r>
            <a:r>
              <a:rPr lang="en-US" b="1" dirty="0"/>
              <a:t>global wealth management hub</a:t>
            </a:r>
            <a:r>
              <a:rPr lang="en-US" dirty="0"/>
              <a:t> continues to attract high-net-worth individuals and family offices.</a:t>
            </a:r>
          </a:p>
          <a:p>
            <a:r>
              <a:rPr lang="en-US" dirty="0"/>
              <a:t>This inflow of capital supports </a:t>
            </a:r>
            <a:r>
              <a:rPr lang="en-US" b="1" dirty="0"/>
              <a:t>long-term property demand</a:t>
            </a:r>
            <a:r>
              <a:rPr lang="en-US" dirty="0"/>
              <a:t>, particularly in the premium residential segment.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investing in Singapore property, it’s important to understand the </a:t>
            </a:r>
            <a:r>
              <a:rPr lang="en-US" b="1" dirty="0"/>
              <a:t>legal and tax framework</a:t>
            </a:r>
            <a:r>
              <a:rPr lang="en-US" dirty="0"/>
              <a:t>.</a:t>
            </a:r>
          </a:p>
          <a:p>
            <a:r>
              <a:rPr lang="en-US" dirty="0"/>
              <a:t>One of the key entry costs is </a:t>
            </a:r>
            <a:r>
              <a:rPr lang="en-US" b="1" dirty="0"/>
              <a:t>Buyer’s Stamp Duty</a:t>
            </a:r>
            <a:r>
              <a:rPr lang="en-US" dirty="0"/>
              <a:t>, which applies to all property purchases.</a:t>
            </a:r>
          </a:p>
          <a:p>
            <a:r>
              <a:rPr lang="en-US" dirty="0"/>
              <a:t>In addition, foreign buyers are typically subject to </a:t>
            </a:r>
            <a:r>
              <a:rPr lang="en-US" b="1" dirty="0"/>
              <a:t>Additional Buyer’s Stamp Duty</a:t>
            </a:r>
            <a:r>
              <a:rPr lang="en-US" dirty="0"/>
              <a:t>, which is significantly higher.</a:t>
            </a:r>
          </a:p>
          <a:p>
            <a:r>
              <a:rPr lang="en-US" dirty="0"/>
              <a:t>Property ownership itself is governed under the </a:t>
            </a:r>
            <a:r>
              <a:rPr lang="en-US" b="1" dirty="0"/>
              <a:t>Torrens title system</a:t>
            </a:r>
            <a:r>
              <a:rPr lang="en-US" dirty="0"/>
              <a:t>, which ensures clear and secure ownership rights.</a:t>
            </a:r>
          </a:p>
          <a:p>
            <a:r>
              <a:rPr lang="en-US" dirty="0"/>
              <a:t>Investors must also consider ongoing obligations such as </a:t>
            </a:r>
            <a:r>
              <a:rPr lang="en-US" b="1" dirty="0"/>
              <a:t>annual property taxes and income tax on rental earnings</a:t>
            </a:r>
            <a:r>
              <a:rPr lang="en-US" dirty="0"/>
              <a:t>.</a:t>
            </a:r>
          </a:p>
          <a:p>
            <a:r>
              <a:rPr lang="en-US" dirty="0"/>
              <a:t>Overall, Singapore’s tax and legal system is generally considered </a:t>
            </a:r>
            <a:r>
              <a:rPr lang="en-US" b="1" dirty="0"/>
              <a:t>transparent and efficient</a:t>
            </a:r>
            <a:r>
              <a:rPr lang="en-US" dirty="0"/>
              <a:t>, but investors should still understand these costs before entering the market.</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important considerations for foreign investors in Singapore is </a:t>
            </a:r>
            <a:r>
              <a:rPr lang="en-US" b="1" dirty="0"/>
              <a:t>Additional Buyer’s Stamp Duty</a:t>
            </a:r>
            <a:r>
              <a:rPr lang="en-US" dirty="0"/>
              <a:t>, commonly referred to as ABSD.</a:t>
            </a:r>
          </a:p>
          <a:p>
            <a:r>
              <a:rPr lang="en-US" dirty="0"/>
              <a:t>As of the latest policy update, most foreign nationals purchasing residential property in Singapore are required to pay </a:t>
            </a:r>
            <a:r>
              <a:rPr lang="en-US" b="1" dirty="0"/>
              <a:t>60 percent ABSD on the purchase price</a:t>
            </a:r>
            <a:r>
              <a:rPr lang="en-US" dirty="0"/>
              <a:t>.</a:t>
            </a:r>
          </a:p>
          <a:p>
            <a:r>
              <a:rPr lang="en-US" dirty="0"/>
              <a:t>This is in addition to the standard Buyer’s Stamp Duty that applies to all property transactions.</a:t>
            </a:r>
          </a:p>
          <a:p>
            <a:r>
              <a:rPr lang="en-US" dirty="0"/>
              <a:t>The policy was introduced primarily as a </a:t>
            </a:r>
            <a:r>
              <a:rPr lang="en-US" b="1" dirty="0"/>
              <a:t>cooling measure to control speculative demand and maintain housing affordability for Singapore citizens</a:t>
            </a:r>
            <a:r>
              <a:rPr lang="en-US" dirty="0"/>
              <a:t>.</a:t>
            </a:r>
          </a:p>
          <a:p>
            <a:r>
              <a:rPr lang="en-US" dirty="0"/>
              <a:t>Because the tax is so significant, it effectively discourages most foreign investors from entering the residential market unless they have a specific advantage or strategic reason.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there is one very important exception that applies specifically to </a:t>
            </a:r>
            <a:r>
              <a:rPr lang="en-US" b="1" dirty="0"/>
              <a:t>US citizens</a:t>
            </a:r>
            <a:r>
              <a:rPr lang="en-US" dirty="0"/>
              <a:t>.</a:t>
            </a:r>
          </a:p>
          <a:p>
            <a:r>
              <a:rPr lang="en-US" dirty="0"/>
              <a:t>Under the </a:t>
            </a:r>
            <a:r>
              <a:rPr lang="en-US" b="1" dirty="0"/>
              <a:t>US-Singapore Free Trade Agreement</a:t>
            </a:r>
            <a:r>
              <a:rPr lang="en-US" dirty="0"/>
              <a:t>, US citizens receive treatment similar to Singapore citizens for residential property purchases.</a:t>
            </a:r>
          </a:p>
          <a:p>
            <a:r>
              <a:rPr lang="en-US" dirty="0"/>
              <a:t>This means that </a:t>
            </a:r>
            <a:r>
              <a:rPr lang="en-US" b="1" dirty="0"/>
              <a:t>US citizens do not have to pay the 60 percent ABSD on their first residential property purchase</a:t>
            </a:r>
            <a:r>
              <a:rPr lang="en-US" dirty="0"/>
              <a:t>.</a:t>
            </a:r>
          </a:p>
          <a:p>
            <a:r>
              <a:rPr lang="en-US" dirty="0"/>
              <a:t>This exemption is unique and does not apply to most other foreign nationalities.</a:t>
            </a:r>
          </a:p>
          <a:p>
            <a:r>
              <a:rPr lang="en-US" dirty="0"/>
              <a:t>As a result, US investors effectively enjoy a </a:t>
            </a:r>
            <a:r>
              <a:rPr lang="en-US" b="1" dirty="0"/>
              <a:t>major structural advantage when entering the Singapore residential market</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impact of this exemption is quite significant when we think about </a:t>
            </a:r>
            <a:r>
              <a:rPr lang="en-US" b="1" dirty="0"/>
              <a:t>capital allocation</a:t>
            </a:r>
            <a:r>
              <a:rPr lang="en-US" dirty="0"/>
              <a:t>.</a:t>
            </a:r>
          </a:p>
          <a:p>
            <a:r>
              <a:rPr lang="en-US" dirty="0"/>
              <a:t>For most foreign investors, the 60 percent ABSD would dramatically increase the upfront capital required for a purchase.</a:t>
            </a:r>
          </a:p>
          <a:p>
            <a:r>
              <a:rPr lang="en-US" dirty="0"/>
              <a:t>But for US citizens, that cost is eliminated for the first property.</a:t>
            </a:r>
          </a:p>
          <a:p>
            <a:r>
              <a:rPr lang="en-US" dirty="0"/>
              <a:t>This means that a much larger portion of the investor’s capital can be </a:t>
            </a:r>
            <a:r>
              <a:rPr lang="en-US" b="1" dirty="0"/>
              <a:t>allocated directly into the asset itself rather than into taxes</a:t>
            </a:r>
            <a:r>
              <a:rPr lang="en-US" dirty="0"/>
              <a:t>.</a:t>
            </a:r>
          </a:p>
          <a:p>
            <a:r>
              <a:rPr lang="en-US" dirty="0"/>
              <a:t>From an investment perspective, this improves </a:t>
            </a:r>
            <a:r>
              <a:rPr lang="en-US" b="1" dirty="0"/>
              <a:t>overall capital efficiency and potential returns</a:t>
            </a:r>
            <a:r>
              <a:rPr lang="en-US" dirty="0"/>
              <a:t>.</a:t>
            </a:r>
          </a:p>
          <a:p>
            <a:r>
              <a:rPr lang="en-US" dirty="0"/>
              <a:t>In many cases, this tax advantage is the key reason why US investors seriously consider Singapore property.</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upfront taxes, investors should also understand the </a:t>
            </a:r>
            <a:r>
              <a:rPr lang="en-US" b="1" dirty="0"/>
              <a:t>ongoing property tax structure</a:t>
            </a:r>
            <a:r>
              <a:rPr lang="en-US" dirty="0"/>
              <a:t>.</a:t>
            </a:r>
          </a:p>
          <a:p>
            <a:r>
              <a:rPr lang="en-US" dirty="0"/>
              <a:t>Property tax in Singapore is calculated based on something called the </a:t>
            </a:r>
            <a:r>
              <a:rPr lang="en-US" b="1" dirty="0"/>
              <a:t>Annual Value</a:t>
            </a:r>
            <a:r>
              <a:rPr lang="en-US" dirty="0"/>
              <a:t>, which is essentially the government’s estimate of the rental income the property could generate.</a:t>
            </a:r>
          </a:p>
          <a:p>
            <a:r>
              <a:rPr lang="en-US" dirty="0"/>
              <a:t>The tax rates are </a:t>
            </a:r>
            <a:r>
              <a:rPr lang="en-US" b="1" dirty="0"/>
              <a:t>progressive</a:t>
            </a:r>
            <a:r>
              <a:rPr lang="en-US" dirty="0"/>
              <a:t>, meaning higher-value properties are taxed at higher marginal rates.</a:t>
            </a:r>
          </a:p>
          <a:p>
            <a:r>
              <a:rPr lang="en-US" dirty="0"/>
              <a:t>For investment properties that are not owner-occupied, the tax rates range roughly between </a:t>
            </a:r>
            <a:r>
              <a:rPr lang="en-US" b="1" dirty="0"/>
              <a:t>12 percent and 36 percent depending on the Annual Value band</a:t>
            </a:r>
            <a:r>
              <a:rPr lang="en-US" dirty="0"/>
              <a:t>.</a:t>
            </a:r>
          </a:p>
          <a:p>
            <a:r>
              <a:rPr lang="en-US" dirty="0"/>
              <a:t>These taxes are reassessed periodically by the tax authority to reflect </a:t>
            </a:r>
            <a:r>
              <a:rPr lang="en-US" b="1" dirty="0"/>
              <a:t>changes in market rental values</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condominium properties, investors also need to account for </a:t>
            </a:r>
            <a:r>
              <a:rPr lang="en-US" b="1" dirty="0"/>
              <a:t>monthly maintenance fees</a:t>
            </a:r>
            <a:r>
              <a:rPr lang="en-US" dirty="0"/>
              <a:t>.</a:t>
            </a:r>
          </a:p>
          <a:p>
            <a:r>
              <a:rPr lang="en-US" dirty="0"/>
              <a:t>These fees typically range from around </a:t>
            </a:r>
            <a:r>
              <a:rPr lang="en-US" b="1" dirty="0"/>
              <a:t>300 to 850 Singapore dollars per month depending on the unit size</a:t>
            </a:r>
            <a:r>
              <a:rPr lang="en-US" dirty="0"/>
              <a:t>.</a:t>
            </a:r>
          </a:p>
          <a:p>
            <a:r>
              <a:rPr lang="en-US" dirty="0"/>
              <a:t>The fees cover the operation and maintenance of shared facilities such as swimming pools, gyms, landscaping, and security.</a:t>
            </a:r>
          </a:p>
          <a:p>
            <a:r>
              <a:rPr lang="en-US" dirty="0"/>
              <a:t>Condominiums are managed by a governing body known as the </a:t>
            </a:r>
            <a:r>
              <a:rPr lang="en-US" b="1" dirty="0"/>
              <a:t>Management Corporation Strata Title</a:t>
            </a:r>
            <a:r>
              <a:rPr lang="en-US" dirty="0"/>
              <a:t>, or MCST.</a:t>
            </a:r>
          </a:p>
          <a:p>
            <a:r>
              <a:rPr lang="en-US" dirty="0"/>
              <a:t>The MCST oversees building management and maintains both the </a:t>
            </a:r>
            <a:r>
              <a:rPr lang="en-US" b="1" dirty="0"/>
              <a:t>service fund and sinking fund</a:t>
            </a:r>
            <a:r>
              <a:rPr lang="en-US" dirty="0"/>
              <a:t>, which ensure long-term upkeep of the property</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investors can also obtain </a:t>
            </a:r>
            <a:r>
              <a:rPr lang="en-US" b="1" dirty="0"/>
              <a:t>mortgage financing from Singapore banks</a:t>
            </a:r>
            <a:r>
              <a:rPr lang="en-US" dirty="0"/>
              <a:t>, although lending rules are regulated.</a:t>
            </a:r>
          </a:p>
          <a:p>
            <a:r>
              <a:rPr lang="en-US" dirty="0"/>
              <a:t>For a first residential property, the maximum </a:t>
            </a:r>
            <a:r>
              <a:rPr lang="en-US" b="1" dirty="0"/>
              <a:t>loan-to-value ratio is typically up to 75 percent</a:t>
            </a:r>
            <a:r>
              <a:rPr lang="en-US" dirty="0"/>
              <a:t>.</a:t>
            </a:r>
          </a:p>
          <a:p>
            <a:r>
              <a:rPr lang="en-US" dirty="0"/>
              <a:t>For second or subsequent properties, the allowable leverage is reduced.</a:t>
            </a:r>
          </a:p>
          <a:p>
            <a:r>
              <a:rPr lang="en-US" dirty="0"/>
              <a:t>Banks will typically require proof of income, such as </a:t>
            </a:r>
            <a:r>
              <a:rPr lang="en-US" b="1" dirty="0"/>
              <a:t>tax returns or employment documentation</a:t>
            </a:r>
            <a:r>
              <a:rPr lang="en-US" dirty="0"/>
              <a:t>, when evaluating loan applications.</a:t>
            </a:r>
          </a:p>
          <a:p>
            <a:r>
              <a:rPr lang="en-US" dirty="0"/>
              <a:t>Mortgage rates in Singapore are usually linked to the </a:t>
            </a:r>
            <a:r>
              <a:rPr lang="en-US" b="1" dirty="0"/>
              <a:t>Singapore Overnight Rate Average, or SORA</a:t>
            </a:r>
            <a:r>
              <a:rPr lang="en-US" dirty="0"/>
              <a:t>, plus a bank margin.</a:t>
            </a:r>
          </a:p>
          <a:p>
            <a:r>
              <a:rPr lang="en-US" dirty="0"/>
              <a:t>Loan tenures are generally capped at </a:t>
            </a:r>
            <a:r>
              <a:rPr lang="en-US" b="1" dirty="0"/>
              <a:t>30 years or until the borrower reaches around age 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any investment, there are several key risks investors should be aware of.</a:t>
            </a:r>
          </a:p>
          <a:p>
            <a:r>
              <a:rPr lang="en-US" dirty="0"/>
              <a:t>The first is </a:t>
            </a:r>
            <a:r>
              <a:rPr lang="en-US" b="1" dirty="0"/>
              <a:t>policy risk</a:t>
            </a:r>
            <a:r>
              <a:rPr lang="en-US" dirty="0"/>
              <a:t>. Singapore’s government actively intervenes in the housing market, so regulatory changes can affect investment dynamics.</a:t>
            </a:r>
          </a:p>
          <a:p>
            <a:r>
              <a:rPr lang="en-US" dirty="0"/>
              <a:t>The second is </a:t>
            </a:r>
            <a:r>
              <a:rPr lang="en-US" b="1" dirty="0"/>
              <a:t>interest rate risk</a:t>
            </a:r>
            <a:r>
              <a:rPr lang="en-US" dirty="0"/>
              <a:t>, particularly since Singapore’s interest rates tend to move in line with US Federal Reserve policy.</a:t>
            </a:r>
          </a:p>
          <a:p>
            <a:r>
              <a:rPr lang="en-US" dirty="0"/>
              <a:t>Higher interest rates increase borrowing costs and may compress rental yields.</a:t>
            </a:r>
          </a:p>
          <a:p>
            <a:r>
              <a:rPr lang="en-US" dirty="0"/>
              <a:t>The third is </a:t>
            </a:r>
            <a:r>
              <a:rPr lang="en-US" b="1" dirty="0"/>
              <a:t>currency risk</a:t>
            </a:r>
            <a:r>
              <a:rPr lang="en-US" dirty="0"/>
              <a:t>. For US-based investors, fluctuations in the USD-SGD exchange rate can influence overall investment returns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advantage of Singapore’s property market is its </a:t>
            </a:r>
            <a:r>
              <a:rPr lang="en-US" b="1" dirty="0"/>
              <a:t>high level of transparency</a:t>
            </a:r>
            <a:r>
              <a:rPr lang="en-US" dirty="0"/>
              <a:t>.</a:t>
            </a:r>
          </a:p>
          <a:p>
            <a:r>
              <a:rPr lang="en-US" dirty="0"/>
              <a:t>Transaction prices are publicly available through the </a:t>
            </a:r>
            <a:r>
              <a:rPr lang="en-US" b="1" dirty="0"/>
              <a:t>URA REALIS database</a:t>
            </a:r>
            <a:r>
              <a:rPr lang="en-US" dirty="0"/>
              <a:t>, which allows investors to observe real market activity.</a:t>
            </a:r>
          </a:p>
          <a:p>
            <a:r>
              <a:rPr lang="en-US" dirty="0"/>
              <a:t>The resale process is also highly standardized and regulated.</a:t>
            </a:r>
          </a:p>
          <a:p>
            <a:r>
              <a:rPr lang="en-US" dirty="0"/>
              <a:t>Investors typically adopt a </a:t>
            </a:r>
            <a:r>
              <a:rPr lang="en-US" b="1" dirty="0"/>
              <a:t>holding period of around five to ten years</a:t>
            </a:r>
            <a:r>
              <a:rPr lang="en-US" dirty="0"/>
              <a:t>, which allows them to ride through property cycles.</a:t>
            </a:r>
          </a:p>
          <a:p>
            <a:r>
              <a:rPr lang="en-US" dirty="0"/>
              <a:t>There is also something called </a:t>
            </a:r>
            <a:r>
              <a:rPr lang="en-US" b="1" dirty="0"/>
              <a:t>Seller’s Stamp Duty</a:t>
            </a:r>
            <a:r>
              <a:rPr lang="en-US" dirty="0"/>
              <a:t>, which discourages short-term speculation by imposing taxes on properties sold within the first few years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 pointers</a:t>
            </a:r>
            <a:endParaRPr lang="en-US" dirty="0"/>
          </a:p>
          <a:p>
            <a:r>
              <a:rPr lang="en-US" dirty="0"/>
              <a:t>Buyer pays </a:t>
            </a:r>
            <a:r>
              <a:rPr lang="en-US" b="1" dirty="0"/>
              <a:t>1% option fee</a:t>
            </a:r>
            <a:r>
              <a:rPr lang="en-US" dirty="0"/>
              <a:t> to secure the property and receives the Option to Purchase (OTP).</a:t>
            </a:r>
          </a:p>
          <a:p>
            <a:r>
              <a:rPr lang="en-US" dirty="0"/>
              <a:t>OTP grants the buyer </a:t>
            </a:r>
            <a:r>
              <a:rPr lang="en-US" b="1" dirty="0"/>
              <a:t>exclusive rights to purchase the property for typically 14 days</a:t>
            </a:r>
            <a:r>
              <a:rPr lang="en-US" dirty="0"/>
              <a:t>.</a:t>
            </a:r>
          </a:p>
          <a:p>
            <a:r>
              <a:rPr lang="en-US" dirty="0"/>
              <a:t>During this period the buyer conducts </a:t>
            </a:r>
            <a:r>
              <a:rPr lang="en-US" b="1" dirty="0"/>
              <a:t>legal checks and secures mortgage financing</a:t>
            </a:r>
            <a:r>
              <a:rPr lang="en-US" dirty="0"/>
              <a:t>.</a:t>
            </a:r>
          </a:p>
          <a:p>
            <a:r>
              <a:rPr lang="en-US" dirty="0"/>
              <a:t>To proceed, the buyer </a:t>
            </a:r>
            <a:r>
              <a:rPr lang="en-US" b="1" dirty="0"/>
              <a:t>exercises the OTP and pays the balance of the 5% deposit</a:t>
            </a:r>
            <a:r>
              <a:rPr lang="en-US" dirty="0"/>
              <a:t>.</a:t>
            </a:r>
          </a:p>
          <a:p>
            <a:r>
              <a:rPr lang="en-US" dirty="0"/>
              <a:t>The </a:t>
            </a:r>
            <a:r>
              <a:rPr lang="en-US" b="1" dirty="0"/>
              <a:t>Sale &amp; Purchase Agreement becomes legally binding</a:t>
            </a:r>
            <a:r>
              <a:rPr lang="en-US" dirty="0"/>
              <a:t> once the option is exercised.</a:t>
            </a:r>
          </a:p>
          <a:p>
            <a:r>
              <a:rPr lang="en-US" b="1" dirty="0"/>
              <a:t>Speaker notes (optional if you want)</a:t>
            </a:r>
            <a:endParaRPr lang="en-US" dirty="0"/>
          </a:p>
          <a:p>
            <a:r>
              <a:rPr lang="en-US" dirty="0"/>
              <a:t>This stage essentially locks in the transaction and commits both parties legally</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exercising the OTP, the transaction proceeds toward </a:t>
            </a:r>
            <a:r>
              <a:rPr lang="en-US" b="1" dirty="0"/>
              <a:t>legal completion</a:t>
            </a:r>
            <a:r>
              <a:rPr lang="en-US" dirty="0"/>
              <a:t>.</a:t>
            </a:r>
          </a:p>
          <a:p>
            <a:r>
              <a:rPr lang="en-US" b="1" dirty="0"/>
              <a:t>Lawyers coordinate documentation, mortgage arrangements, and fund transfers</a:t>
            </a:r>
            <a:r>
              <a:rPr lang="en-US" dirty="0"/>
              <a:t>.</a:t>
            </a:r>
          </a:p>
          <a:p>
            <a:r>
              <a:rPr lang="en-US" dirty="0"/>
              <a:t>The buyer pays the </a:t>
            </a:r>
            <a:r>
              <a:rPr lang="en-US" b="1" dirty="0"/>
              <a:t>remaining purchase amount through cash and bank financing</a:t>
            </a:r>
            <a:r>
              <a:rPr lang="en-US" dirty="0"/>
              <a:t>.</a:t>
            </a:r>
          </a:p>
          <a:p>
            <a:r>
              <a:rPr lang="en-US" dirty="0"/>
              <a:t>Ownership is formally registered with the </a:t>
            </a:r>
            <a:r>
              <a:rPr lang="en-US" b="1" dirty="0"/>
              <a:t>Singapore Land Authority (SLA)</a:t>
            </a:r>
            <a:r>
              <a:rPr lang="en-US" dirty="0"/>
              <a:t>.</a:t>
            </a:r>
          </a:p>
          <a:p>
            <a:r>
              <a:rPr lang="en-US" dirty="0"/>
              <a:t>Completion typically occurs </a:t>
            </a:r>
            <a:r>
              <a:rPr lang="en-US" b="1" dirty="0"/>
              <a:t>8–12 weeks after the OTP is exercised</a:t>
            </a:r>
            <a:r>
              <a:rPr lang="en-US" dirty="0"/>
              <a:t>.</a:t>
            </a:r>
          </a:p>
          <a:p>
            <a:r>
              <a:rPr lang="en-US" dirty="0"/>
              <a:t>Buyer receives </a:t>
            </a:r>
            <a:r>
              <a:rPr lang="en-US" b="1" dirty="0"/>
              <a:t>vacant possession and keys to the property</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Lawyers play an important role in Singapore property transactions.</a:t>
            </a:r>
          </a:p>
          <a:p>
            <a:r>
              <a:rPr lang="en-US" dirty="0"/>
              <a:t>They conduct </a:t>
            </a:r>
            <a:r>
              <a:rPr lang="en-US" b="1" dirty="0"/>
              <a:t>due diligence checks on the property title</a:t>
            </a:r>
            <a:r>
              <a:rPr lang="en-US" dirty="0"/>
              <a:t>, ensuring there are no legal encumbrances.</a:t>
            </a:r>
          </a:p>
          <a:p>
            <a:r>
              <a:rPr lang="en-US" dirty="0"/>
              <a:t>Transaction funds are typically held in </a:t>
            </a:r>
            <a:r>
              <a:rPr lang="en-US" b="1" dirty="0"/>
              <a:t>regulated conveyancing accounts</a:t>
            </a:r>
            <a:r>
              <a:rPr lang="en-US" dirty="0"/>
              <a:t>, which protect both buyer and seller during the process.</a:t>
            </a:r>
          </a:p>
          <a:p>
            <a:r>
              <a:rPr lang="en-US" dirty="0"/>
              <a:t>Lawyers also prepare and file all legal documents required for the transfer of ownership</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illustrate how these numbers work in practice, let’s look at a </a:t>
            </a:r>
            <a:r>
              <a:rPr lang="en-US" b="1" dirty="0"/>
              <a:t>simple investment example</a:t>
            </a:r>
            <a:r>
              <a:rPr lang="en-US" dirty="0"/>
              <a:t>.</a:t>
            </a:r>
          </a:p>
          <a:p>
            <a:r>
              <a:rPr lang="en-US" dirty="0"/>
              <a:t>In this case, we assume the purchase of a </a:t>
            </a:r>
            <a:r>
              <a:rPr lang="en-US" b="1" dirty="0"/>
              <a:t>two-bedroom condominium unit in the city fringe region</a:t>
            </a:r>
            <a:r>
              <a:rPr lang="en-US" dirty="0"/>
              <a:t>.</a:t>
            </a:r>
          </a:p>
          <a:p>
            <a:r>
              <a:rPr lang="en-US" dirty="0"/>
              <a:t>The purchase price is assumed to be around </a:t>
            </a:r>
            <a:r>
              <a:rPr lang="en-US" b="1" dirty="0"/>
              <a:t>two million Singapore dollars</a:t>
            </a:r>
            <a:r>
              <a:rPr lang="en-US" dirty="0"/>
              <a:t>, which is approximately </a:t>
            </a:r>
            <a:r>
              <a:rPr lang="en-US" b="1" dirty="0"/>
              <a:t>1.5 million US dollars</a:t>
            </a:r>
            <a:r>
              <a:rPr lang="en-US" dirty="0"/>
              <a:t>.</a:t>
            </a:r>
          </a:p>
          <a:p>
            <a:r>
              <a:rPr lang="en-US" dirty="0"/>
              <a:t>Because the investor is a US citizen, the </a:t>
            </a:r>
            <a:r>
              <a:rPr lang="en-US" b="1" dirty="0"/>
              <a:t>ABSD is zero for the first property purchase</a:t>
            </a:r>
            <a:r>
              <a:rPr lang="en-US" dirty="0"/>
              <a:t>, which significantly reduces the upfront capital requirement.</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the property generates </a:t>
            </a:r>
            <a:r>
              <a:rPr lang="en-US" b="1" dirty="0"/>
              <a:t>around 5,800 Singapore dollars in monthly rental income</a:t>
            </a:r>
            <a:r>
              <a:rPr lang="en-US" dirty="0"/>
              <a:t>.</a:t>
            </a:r>
          </a:p>
          <a:p>
            <a:r>
              <a:rPr lang="en-US" dirty="0"/>
              <a:t>That results in approximately </a:t>
            </a:r>
            <a:r>
              <a:rPr lang="en-US" b="1" dirty="0"/>
              <a:t>69,600 dollars of gross rental income per year</a:t>
            </a:r>
            <a:r>
              <a:rPr lang="en-US" dirty="0"/>
              <a:t>.</a:t>
            </a:r>
          </a:p>
          <a:p>
            <a:r>
              <a:rPr lang="en-US" dirty="0"/>
              <a:t>After accounting for property tax, maintenance fees, and other operating expenses, the </a:t>
            </a:r>
            <a:r>
              <a:rPr lang="en-US" b="1" dirty="0"/>
              <a:t>net operating income is roughly 48,000 dollars annually</a:t>
            </a:r>
            <a:r>
              <a:rPr lang="en-US" dirty="0"/>
              <a:t>.</a:t>
            </a:r>
          </a:p>
          <a:p>
            <a:r>
              <a:rPr lang="en-US" dirty="0"/>
              <a:t>This results in a </a:t>
            </a:r>
            <a:r>
              <a:rPr lang="en-US" b="1" dirty="0"/>
              <a:t>gross yield of about 3.5 percent and a net yield of roughly 2.4 percent</a:t>
            </a:r>
            <a:r>
              <a:rPr lang="en-US" dirty="0"/>
              <a:t>.</a:t>
            </a:r>
          </a:p>
          <a:p>
            <a:r>
              <a:rPr lang="en-US" dirty="0"/>
              <a:t>Again, the key advantage here is the </a:t>
            </a:r>
            <a:r>
              <a:rPr lang="en-US" b="1" dirty="0"/>
              <a:t>absence of the 60 percent ABSD</a:t>
            </a:r>
            <a:r>
              <a:rPr lang="en-US" dirty="0"/>
              <a:t>, which significantly improves the capital structure of the investment</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Improved Speaker Notes</a:t>
            </a:r>
          </a:p>
          <a:p>
            <a:r>
              <a:rPr lang="en-US" dirty="0"/>
              <a:t>It’s important to evaluate how the investment performs not just under normal conditions, but also under </a:t>
            </a:r>
            <a:r>
              <a:rPr lang="en-US" b="1" dirty="0"/>
              <a:t>less favorable market scenarios</a:t>
            </a:r>
            <a:r>
              <a:rPr lang="en-US" dirty="0"/>
              <a:t>. Stress testing helps investors understand whether the property remains financially viable even when market conditions deteriorate.</a:t>
            </a:r>
          </a:p>
          <a:p>
            <a:r>
              <a:rPr lang="en-US" dirty="0"/>
              <a:t>The first scenario assumes </a:t>
            </a:r>
            <a:r>
              <a:rPr lang="en-US" b="1" dirty="0"/>
              <a:t>interest rates increase by two percentage points</a:t>
            </a:r>
            <a:r>
              <a:rPr lang="en-US" dirty="0"/>
              <a:t>. Since mortgage rates in Singapore are typically linked to benchmarks such as SORA, a significant rate increase would raise monthly loan repayments. This test examines how higher financing costs could affect the investor’s cash flow position.</a:t>
            </a:r>
          </a:p>
          <a:p>
            <a:r>
              <a:rPr lang="en-US" dirty="0"/>
              <a:t>The second scenario assumes a </a:t>
            </a:r>
            <a:r>
              <a:rPr lang="en-US" b="1" dirty="0"/>
              <a:t>15 percent decline in rental income</a:t>
            </a:r>
            <a:r>
              <a:rPr lang="en-US" dirty="0"/>
              <a:t>. Rental markets can fluctuate depending on economic conditions, expatriate demand, or supply of new units entering the market. This scenario evaluates whether the property’s net yield remains sustainable even if rents soften.</a:t>
            </a:r>
          </a:p>
          <a:p>
            <a:r>
              <a:rPr lang="en-US" dirty="0"/>
              <a:t>The third scenario assumes a </a:t>
            </a:r>
            <a:r>
              <a:rPr lang="en-US" b="1" dirty="0"/>
              <a:t>two-month vacancy period between tenants</a:t>
            </a:r>
            <a:r>
              <a:rPr lang="en-US" dirty="0"/>
              <a:t>, which represents roughly </a:t>
            </a:r>
            <a:r>
              <a:rPr lang="en-US" b="1" dirty="0"/>
              <a:t>16 percent of annual rental income being lost</a:t>
            </a:r>
            <a:r>
              <a:rPr lang="en-US" dirty="0"/>
              <a:t>. Vacancy risk can occur during tenant transitions or slower leasing periods, so this test measures how gaps in occupancy affect annual returns.</a:t>
            </a:r>
          </a:p>
          <a:p>
            <a:r>
              <a:rPr lang="en-US" dirty="0"/>
              <a:t>Together, these scenarios provide a simple way to assess </a:t>
            </a:r>
            <a:r>
              <a:rPr lang="en-US" b="1" dirty="0"/>
              <a:t>the resilience of the investment</a:t>
            </a:r>
            <a:r>
              <a:rPr lang="en-US" dirty="0"/>
              <a:t>, helping investors understand how the property might perform during periods of higher interest rates, weaker rental markets, or temporary vacancies.</a:t>
            </a:r>
          </a:p>
          <a:p>
            <a:endParaRPr lang="en-US" dirty="0"/>
          </a:p>
          <a:p>
            <a:r>
              <a:rPr lang="en-US" dirty="0"/>
              <a:t>“None of these scenarios are extreme on their own, but they help illustrate the main risks investors typically consider when evaluating rental property.”</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ahead, the market outlook suggests </a:t>
            </a:r>
            <a:r>
              <a:rPr lang="en-US" b="1" dirty="0"/>
              <a:t>moderate price stabilization rather than rapid growth</a:t>
            </a:r>
            <a:r>
              <a:rPr lang="en-US" dirty="0"/>
              <a:t>.</a:t>
            </a:r>
          </a:p>
          <a:p>
            <a:r>
              <a:rPr lang="en-US" dirty="0"/>
              <a:t>Government cooling measures and interest rate levels are helping balance demand.</a:t>
            </a:r>
          </a:p>
          <a:p>
            <a:r>
              <a:rPr lang="en-US" dirty="0"/>
              <a:t>At the same time, rental demand remains supported by </a:t>
            </a:r>
            <a:r>
              <a:rPr lang="en-US" b="1" dirty="0"/>
              <a:t>international talent and corporate relocations</a:t>
            </a:r>
            <a:r>
              <a:rPr lang="en-US" dirty="0"/>
              <a:t>.</a:t>
            </a:r>
          </a:p>
          <a:p>
            <a:r>
              <a:rPr lang="en-US" dirty="0"/>
              <a:t>Singapore also continues to be viewed as a </a:t>
            </a:r>
            <a:r>
              <a:rPr lang="en-US" b="1" dirty="0"/>
              <a:t>safe-haven destination for capital in Asia</a:t>
            </a:r>
            <a:r>
              <a:rPr lang="en-US" dirty="0"/>
              <a:t>, particularly during periods of global uncertainty.</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Singapore’s key strength lies in its </a:t>
            </a:r>
            <a:r>
              <a:rPr lang="en-US" b="1" dirty="0"/>
              <a:t>institutional stability and strong legal framework</a:t>
            </a:r>
            <a:r>
              <a:rPr lang="en-US" dirty="0"/>
              <a:t>.</a:t>
            </a:r>
          </a:p>
          <a:p>
            <a:r>
              <a:rPr lang="en-US" dirty="0"/>
              <a:t>The US-Singapore Free Trade Agreement creates a </a:t>
            </a:r>
            <a:r>
              <a:rPr lang="en-US" b="1" dirty="0"/>
              <a:t>unique investment advantage for US citizens</a:t>
            </a:r>
            <a:r>
              <a:rPr lang="en-US" dirty="0"/>
              <a:t>, particularly regarding stamp duties.</a:t>
            </a:r>
          </a:p>
          <a:p>
            <a:r>
              <a:rPr lang="en-US" dirty="0"/>
              <a:t>For most investors, Singapore real estate should be viewed as a </a:t>
            </a:r>
            <a:r>
              <a:rPr lang="en-US" b="1" dirty="0"/>
              <a:t>long-term, stability-oriented allocation within a diversified global portfolio</a:t>
            </a:r>
            <a:r>
              <a:rPr lang="en-US" dirty="0"/>
              <a:t>.</a:t>
            </a:r>
          </a:p>
          <a:p>
            <a:r>
              <a:rPr lang="en-US" dirty="0"/>
              <a:t>It may not always offer the highest yields, but it provides </a:t>
            </a:r>
            <a:r>
              <a:rPr lang="en-US" b="1" dirty="0"/>
              <a:t>transparency, liquidity, and capital preservation</a:t>
            </a:r>
            <a:r>
              <a:rPr lang="en-US" dirty="0"/>
              <a:t> that many global investors value.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8.jpe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1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2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9.jpeg"/></Relationships>
</file>

<file path=ppt/slides/_rels/slide2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1.jpeg"/></Relationships>
</file>

<file path=ppt/slides/_rels/slide23.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sv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83.jpeg"/></Relationships>
</file>

<file path=ppt/slides/_rels/slide2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91.sv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98.sv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104.png"/><Relationship Id="rId4" Type="http://schemas.openxmlformats.org/officeDocument/2006/relationships/image" Target="../media/image103.png"/></Relationships>
</file>

<file path=ppt/slides/_rels/slide3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74.png"/><Relationship Id="rId4" Type="http://schemas.openxmlformats.org/officeDocument/2006/relationships/image" Target="../media/image106.png"/></Relationships>
</file>

<file path=ppt/slides/_rels/slide3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3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3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4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21.jpeg"/></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23.png"/><Relationship Id="rId4" Type="http://schemas.openxmlformats.org/officeDocument/2006/relationships/image" Target="../media/image12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2050" name="Picture 2">
            <a:extLst>
              <a:ext uri="{FF2B5EF4-FFF2-40B4-BE49-F238E27FC236}">
                <a16:creationId xmlns:a16="http://schemas.microsoft.com/office/drawing/2014/main" id="{1338FC0D-1224-A073-4B6E-1A23975338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A6D843F-C5DD-532E-44FA-E90C761019EC}"/>
              </a:ext>
            </a:extLst>
          </p:cNvPr>
          <p:cNvSpPr/>
          <p:nvPr/>
        </p:nvSpPr>
        <p:spPr>
          <a:xfrm>
            <a:off x="337704" y="2062162"/>
            <a:ext cx="5715000" cy="2459181"/>
          </a:xfrm>
          <a:prstGeom prst="rect">
            <a:avLst/>
          </a:prstGeom>
          <a:solidFill>
            <a:schemeClr val="dk1">
              <a:alpha val="72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SG"/>
          </a:p>
        </p:txBody>
      </p:sp>
      <p:sp>
        <p:nvSpPr>
          <p:cNvPr id="5" name="Text 1"/>
          <p:cNvSpPr/>
          <p:nvPr/>
        </p:nvSpPr>
        <p:spPr>
          <a:xfrm>
            <a:off x="571500" y="2263508"/>
            <a:ext cx="2088136" cy="147284"/>
          </a:xfrm>
          <a:prstGeom prst="rect">
            <a:avLst/>
          </a:prstGeom>
          <a:noFill/>
          <a:ln/>
        </p:spPr>
        <p:txBody>
          <a:bodyPr wrap="none" lIns="0" tIns="0" rIns="0" bIns="0" rtlCol="0" anchor="t">
            <a:spAutoFit/>
          </a:bodyPr>
          <a:lstStyle/>
          <a:p>
            <a:pPr>
              <a:lnSpc>
                <a:spcPts val="1200"/>
              </a:lnSpc>
            </a:pPr>
            <a:r>
              <a:rPr lang="en-US" sz="942" kern="0" spc="3" dirty="0">
                <a:solidFill>
                  <a:schemeClr val="accent1"/>
                </a:solidFill>
                <a:latin typeface="JetBrains Mono" pitchFamily="34" charset="0"/>
                <a:ea typeface="JetBrains Mono" pitchFamily="34" charset="-122"/>
                <a:cs typeface="JetBrains Mono" pitchFamily="34" charset="-120"/>
              </a:rPr>
              <a:t>RESEARCH BASED PRESENTATION // 2026</a:t>
            </a:r>
            <a:endParaRPr lang="en-US" sz="942" dirty="0">
              <a:solidFill>
                <a:schemeClr val="accent1"/>
              </a:solidFill>
            </a:endParaRPr>
          </a:p>
        </p:txBody>
      </p:sp>
      <p:sp>
        <p:nvSpPr>
          <p:cNvPr id="6" name="Text 2"/>
          <p:cNvSpPr/>
          <p:nvPr/>
        </p:nvSpPr>
        <p:spPr>
          <a:xfrm>
            <a:off x="571500" y="2576047"/>
            <a:ext cx="8001000" cy="1131559"/>
          </a:xfrm>
          <a:prstGeom prst="rect">
            <a:avLst/>
          </a:prstGeom>
          <a:noFill/>
          <a:ln/>
        </p:spPr>
        <p:txBody>
          <a:bodyPr wrap="square" lIns="0" tIns="0" rIns="0" bIns="0" rtlCol="0" anchor="t">
            <a:spAutoFit/>
          </a:bodyPr>
          <a:lstStyle/>
          <a:p>
            <a:pPr marL="0" indent="0" algn="l">
              <a:lnSpc>
                <a:spcPts val="4500"/>
              </a:lnSpc>
              <a:buNone/>
            </a:pPr>
            <a:r>
              <a:rPr lang="en-US" sz="3731" b="1" dirty="0">
                <a:solidFill>
                  <a:srgbClr val="FFFFFF"/>
                </a:solidFill>
                <a:latin typeface="Space Grotesk" pitchFamily="34" charset="0"/>
                <a:ea typeface="Space Grotesk" pitchFamily="34" charset="-122"/>
                <a:cs typeface="Space Grotesk" pitchFamily="34" charset="-120"/>
              </a:rPr>
              <a:t>Singapore Real Estate for
US-Based Investors</a:t>
            </a:r>
            <a:endParaRPr lang="en-US" sz="3731" dirty="0"/>
          </a:p>
        </p:txBody>
      </p:sp>
      <p:sp>
        <p:nvSpPr>
          <p:cNvPr id="7" name="Text 3"/>
          <p:cNvSpPr/>
          <p:nvPr/>
        </p:nvSpPr>
        <p:spPr>
          <a:xfrm>
            <a:off x="571500" y="3850481"/>
            <a:ext cx="5715000" cy="272895"/>
          </a:xfrm>
          <a:prstGeom prst="rect">
            <a:avLst/>
          </a:prstGeom>
          <a:noFill/>
          <a:ln/>
        </p:spPr>
        <p:txBody>
          <a:bodyPr wrap="square" lIns="0" tIns="0" rIns="0" bIns="0" rtlCol="0" anchor="t">
            <a:spAutoFit/>
          </a:bodyPr>
          <a:lstStyle/>
          <a:p>
            <a:pPr>
              <a:lnSpc>
                <a:spcPts val="2200"/>
              </a:lnSpc>
            </a:pPr>
            <a:r>
              <a:rPr lang="en-US" sz="1600" dirty="0">
                <a:solidFill>
                  <a:schemeClr val="bg1"/>
                </a:solidFill>
                <a:latin typeface="DM Sans" pitchFamily="34" charset="0"/>
                <a:ea typeface="DM Sans" pitchFamily="34" charset="-122"/>
                <a:cs typeface="DM Sans" pitchFamily="34" charset="-120"/>
              </a:rPr>
              <a:t>Opportunities, Constraints, and Realities</a:t>
            </a:r>
            <a:endParaRPr lang="en-US" sz="1600" dirty="0">
              <a:solidFill>
                <a:schemeClr val="bg1"/>
              </a:solidFill>
            </a:endParaRPr>
          </a:p>
        </p:txBody>
      </p:sp>
      <p:sp>
        <p:nvSpPr>
          <p:cNvPr id="12" name="Text 12">
            <a:extLst>
              <a:ext uri="{FF2B5EF4-FFF2-40B4-BE49-F238E27FC236}">
                <a16:creationId xmlns:a16="http://schemas.microsoft.com/office/drawing/2014/main" id="{2DA7B726-833A-DA40-06CD-8695BF381AC2}"/>
              </a:ext>
            </a:extLst>
          </p:cNvPr>
          <p:cNvSpPr/>
          <p:nvPr/>
        </p:nvSpPr>
        <p:spPr>
          <a:xfrm>
            <a:off x="578644" y="4718447"/>
            <a:ext cx="2226572" cy="111184"/>
          </a:xfrm>
          <a:prstGeom prst="rect">
            <a:avLst/>
          </a:prstGeom>
          <a:noFill/>
          <a:ln/>
        </p:spPr>
        <p:txBody>
          <a:bodyPr wrap="none" lIns="0" tIns="0" rIns="0" bIns="0" rtlCol="0" anchor="t">
            <a:spAutoFit/>
          </a:bodyPr>
          <a:lstStyle/>
          <a:p>
            <a:pPr marL="0" indent="0" algn="l">
              <a:lnSpc>
                <a:spcPts val="900"/>
              </a:lnSpc>
              <a:buNone/>
            </a:pPr>
            <a:r>
              <a:rPr lang="en-US" sz="727" dirty="0">
                <a:solidFill>
                  <a:schemeClr val="bg1"/>
                </a:solidFill>
                <a:latin typeface="JetBrains Mono" pitchFamily="34" charset="0"/>
                <a:ea typeface="JetBrains Mono" pitchFamily="34" charset="-122"/>
                <a:cs typeface="JetBrains Mono" pitchFamily="34" charset="-120"/>
              </a:rPr>
              <a:t>PREPARED FOR: US-BASED INVESTORS DATE: MARCH 2026</a:t>
            </a:r>
            <a:endParaRPr lang="en-US" sz="727"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070027" cy="312539"/>
          </a:xfrm>
          <a:prstGeom prst="rect">
            <a:avLst/>
          </a:prstGeom>
          <a:solidFill>
            <a:srgbClr val="000000"/>
          </a:solidFill>
          <a:ln/>
        </p:spPr>
        <p:txBody>
          <a:bodyPr/>
          <a:lstStyle/>
          <a:p>
            <a:endParaRPr lang="en-SG"/>
          </a:p>
        </p:txBody>
      </p:sp>
      <p:sp>
        <p:nvSpPr>
          <p:cNvPr id="4" name="Text 1"/>
          <p:cNvSpPr/>
          <p:nvPr/>
        </p:nvSpPr>
        <p:spPr>
          <a:xfrm>
            <a:off x="7144" y="7144"/>
            <a:ext cx="3070027" cy="312539"/>
          </a:xfrm>
          <a:prstGeom prst="rect">
            <a:avLst/>
          </a:prstGeom>
          <a:noFill/>
          <a:ln/>
        </p:spPr>
        <p:txBody>
          <a:bodyPr wrap="square" lIns="255143" tIns="85090" rIns="255143" bIns="8509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LEGAL NOTICE // DISCLAIMER-01</a:t>
            </a:r>
            <a:endParaRPr lang="en-US" sz="942" dirty="0"/>
          </a:p>
        </p:txBody>
      </p:sp>
      <p:sp>
        <p:nvSpPr>
          <p:cNvPr id="5" name="Shape 2"/>
          <p:cNvSpPr/>
          <p:nvPr/>
        </p:nvSpPr>
        <p:spPr>
          <a:xfrm>
            <a:off x="7144" y="319683"/>
            <a:ext cx="9129713" cy="4395192"/>
          </a:xfrm>
          <a:prstGeom prst="rect">
            <a:avLst/>
          </a:prstGeom>
          <a:solidFill>
            <a:srgbClr val="000000">
              <a:alpha val="0"/>
            </a:srgbClr>
          </a:solidFill>
          <a:ln/>
        </p:spPr>
        <p:txBody>
          <a:bodyPr/>
          <a:lstStyle/>
          <a:p>
            <a:endParaRPr lang="en-SG"/>
          </a:p>
        </p:txBody>
      </p:sp>
      <p:sp>
        <p:nvSpPr>
          <p:cNvPr id="6" name="Shape 3"/>
          <p:cNvSpPr/>
          <p:nvPr/>
        </p:nvSpPr>
        <p:spPr>
          <a:xfrm>
            <a:off x="7144" y="319683"/>
            <a:ext cx="9129713" cy="3572"/>
          </a:xfrm>
          <a:prstGeom prst="rect">
            <a:avLst/>
          </a:prstGeom>
          <a:solidFill>
            <a:srgbClr val="000000"/>
          </a:solidFill>
          <a:ln/>
        </p:spPr>
        <p:txBody>
          <a:bodyPr/>
          <a:lstStyle/>
          <a:p>
            <a:endParaRPr lang="en-SG"/>
          </a:p>
        </p:txBody>
      </p:sp>
      <p:sp>
        <p:nvSpPr>
          <p:cNvPr id="7" name="Text 4"/>
          <p:cNvSpPr/>
          <p:nvPr/>
        </p:nvSpPr>
        <p:spPr>
          <a:xfrm>
            <a:off x="578644" y="978024"/>
            <a:ext cx="798671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Disclaimer</a:t>
            </a:r>
            <a:endParaRPr lang="en-US" sz="2436" dirty="0"/>
          </a:p>
        </p:txBody>
      </p:sp>
      <p:sp>
        <p:nvSpPr>
          <p:cNvPr id="8" name="Shape 5"/>
          <p:cNvSpPr/>
          <p:nvPr/>
        </p:nvSpPr>
        <p:spPr>
          <a:xfrm>
            <a:off x="796528" y="1619176"/>
            <a:ext cx="1541264" cy="112514"/>
          </a:xfrm>
          <a:prstGeom prst="rect">
            <a:avLst/>
          </a:prstGeom>
          <a:solidFill>
            <a:srgbClr val="FFFFFF"/>
          </a:solidFill>
          <a:ln/>
        </p:spPr>
        <p:txBody>
          <a:bodyPr/>
          <a:lstStyle/>
          <a:p>
            <a:endParaRPr lang="en-SG"/>
          </a:p>
        </p:txBody>
      </p:sp>
      <p:sp>
        <p:nvSpPr>
          <p:cNvPr id="9" name="Text 6"/>
          <p:cNvSpPr/>
          <p:nvPr/>
        </p:nvSpPr>
        <p:spPr>
          <a:xfrm>
            <a:off x="796528" y="1619176"/>
            <a:ext cx="1541264"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EDUCATIONAL_DISCUSSION_ONLY</a:t>
            </a:r>
            <a:endParaRPr lang="en-US" sz="584" dirty="0"/>
          </a:p>
        </p:txBody>
      </p:sp>
      <p:pic>
        <p:nvPicPr>
          <p:cNvPr id="10" name="Image 1" descr="preencoded.png"/>
          <p:cNvPicPr>
            <a:picLocks noChangeAspect="1"/>
          </p:cNvPicPr>
          <p:nvPr/>
        </p:nvPicPr>
        <p:blipFill>
          <a:blip r:embed="rId4"/>
          <a:stretch>
            <a:fillRect/>
          </a:stretch>
        </p:blipFill>
        <p:spPr>
          <a:xfrm>
            <a:off x="867966" y="2016547"/>
            <a:ext cx="214313" cy="171450"/>
          </a:xfrm>
          <a:prstGeom prst="rect">
            <a:avLst/>
          </a:prstGeom>
        </p:spPr>
      </p:pic>
      <p:sp>
        <p:nvSpPr>
          <p:cNvPr id="11" name="Text 7"/>
          <p:cNvSpPr/>
          <p:nvPr/>
        </p:nvSpPr>
        <p:spPr>
          <a:xfrm>
            <a:off x="1260872" y="1990651"/>
            <a:ext cx="2627322" cy="211468"/>
          </a:xfrm>
          <a:prstGeom prst="rect">
            <a:avLst/>
          </a:prstGeom>
          <a:noFill/>
          <a:ln/>
        </p:spPr>
        <p:txBody>
          <a:bodyPr wrap="none" lIns="0" tIns="0" rIns="0" bIns="0" rtlCol="0" anchor="t">
            <a:spAutoFit/>
          </a:bodyPr>
          <a:lstStyle/>
          <a:p>
            <a:pPr marL="0" indent="0" algn="l">
              <a:lnSpc>
                <a:spcPts val="1600"/>
              </a:lnSpc>
              <a:buNone/>
            </a:pPr>
            <a:r>
              <a:rPr lang="en-US" sz="1600" dirty="0">
                <a:solidFill>
                  <a:srgbClr val="000000"/>
                </a:solidFill>
                <a:latin typeface="DM Sans" pitchFamily="34" charset="0"/>
                <a:ea typeface="DM Sans" pitchFamily="34" charset="-122"/>
                <a:cs typeface="DM Sans" pitchFamily="34" charset="-120"/>
              </a:rPr>
              <a:t>Educational discussion only</a:t>
            </a:r>
            <a:endParaRPr lang="en-US" sz="1600" dirty="0"/>
          </a:p>
        </p:txBody>
      </p:sp>
      <p:pic>
        <p:nvPicPr>
          <p:cNvPr id="12" name="Image 2" descr="preencoded.png"/>
          <p:cNvPicPr>
            <a:picLocks noChangeAspect="1"/>
          </p:cNvPicPr>
          <p:nvPr/>
        </p:nvPicPr>
        <p:blipFill>
          <a:blip r:embed="rId5"/>
          <a:stretch>
            <a:fillRect/>
          </a:stretch>
        </p:blipFill>
        <p:spPr>
          <a:xfrm>
            <a:off x="867966" y="2418383"/>
            <a:ext cx="214313" cy="171450"/>
          </a:xfrm>
          <a:prstGeom prst="rect">
            <a:avLst/>
          </a:prstGeom>
        </p:spPr>
      </p:pic>
      <p:sp>
        <p:nvSpPr>
          <p:cNvPr id="13" name="Text 8"/>
          <p:cNvSpPr/>
          <p:nvPr/>
        </p:nvSpPr>
        <p:spPr>
          <a:xfrm>
            <a:off x="1260872" y="2392487"/>
            <a:ext cx="3244478" cy="211468"/>
          </a:xfrm>
          <a:prstGeom prst="rect">
            <a:avLst/>
          </a:prstGeom>
          <a:noFill/>
          <a:ln/>
        </p:spPr>
        <p:txBody>
          <a:bodyPr wrap="none" lIns="0" tIns="0" rIns="0" bIns="0" rtlCol="0" anchor="t">
            <a:spAutoFit/>
          </a:bodyPr>
          <a:lstStyle/>
          <a:p>
            <a:pPr marL="0" indent="0" algn="l">
              <a:lnSpc>
                <a:spcPts val="1600"/>
              </a:lnSpc>
              <a:buNone/>
            </a:pPr>
            <a:r>
              <a:rPr lang="en-US" sz="1600" dirty="0">
                <a:solidFill>
                  <a:srgbClr val="000000"/>
                </a:solidFill>
                <a:latin typeface="DM Sans" pitchFamily="34" charset="0"/>
                <a:ea typeface="DM Sans" pitchFamily="34" charset="-122"/>
                <a:cs typeface="DM Sans" pitchFamily="34" charset="-120"/>
              </a:rPr>
              <a:t>Not financial or investment advice</a:t>
            </a:r>
            <a:endParaRPr lang="en-US" sz="1600" dirty="0"/>
          </a:p>
        </p:txBody>
      </p:sp>
      <p:pic>
        <p:nvPicPr>
          <p:cNvPr id="14" name="Image 3" descr="preencoded.png"/>
          <p:cNvPicPr>
            <a:picLocks noChangeAspect="1"/>
          </p:cNvPicPr>
          <p:nvPr/>
        </p:nvPicPr>
        <p:blipFill>
          <a:blip r:embed="rId6"/>
          <a:stretch>
            <a:fillRect/>
          </a:stretch>
        </p:blipFill>
        <p:spPr>
          <a:xfrm>
            <a:off x="867966" y="2820219"/>
            <a:ext cx="214313" cy="171450"/>
          </a:xfrm>
          <a:prstGeom prst="rect">
            <a:avLst/>
          </a:prstGeom>
        </p:spPr>
      </p:pic>
      <p:sp>
        <p:nvSpPr>
          <p:cNvPr id="15" name="Text 9"/>
          <p:cNvSpPr/>
          <p:nvPr/>
        </p:nvSpPr>
        <p:spPr>
          <a:xfrm>
            <a:off x="1260872" y="2794322"/>
            <a:ext cx="3284554" cy="211468"/>
          </a:xfrm>
          <a:prstGeom prst="rect">
            <a:avLst/>
          </a:prstGeom>
          <a:noFill/>
          <a:ln/>
        </p:spPr>
        <p:txBody>
          <a:bodyPr wrap="none" lIns="0" tIns="0" rIns="0" bIns="0" rtlCol="0" anchor="t">
            <a:spAutoFit/>
          </a:bodyPr>
          <a:lstStyle/>
          <a:p>
            <a:pPr marL="0" indent="0" algn="l">
              <a:lnSpc>
                <a:spcPts val="1600"/>
              </a:lnSpc>
              <a:buNone/>
            </a:pPr>
            <a:r>
              <a:rPr lang="en-US" sz="1600" dirty="0">
                <a:solidFill>
                  <a:srgbClr val="000000"/>
                </a:solidFill>
                <a:latin typeface="DM Sans" pitchFamily="34" charset="0"/>
                <a:ea typeface="DM Sans" pitchFamily="34" charset="-122"/>
                <a:cs typeface="DM Sans" pitchFamily="34" charset="-120"/>
              </a:rPr>
              <a:t>Regulations and taxes may change</a:t>
            </a:r>
            <a:endParaRPr lang="en-US" sz="1600" dirty="0"/>
          </a:p>
        </p:txBody>
      </p:sp>
      <p:pic>
        <p:nvPicPr>
          <p:cNvPr id="16" name="Image 4" descr="preencoded.png"/>
          <p:cNvPicPr>
            <a:picLocks noChangeAspect="1"/>
          </p:cNvPicPr>
          <p:nvPr/>
        </p:nvPicPr>
        <p:blipFill>
          <a:blip r:embed="rId7"/>
          <a:stretch>
            <a:fillRect/>
          </a:stretch>
        </p:blipFill>
        <p:spPr>
          <a:xfrm>
            <a:off x="867966" y="3222054"/>
            <a:ext cx="214313" cy="171450"/>
          </a:xfrm>
          <a:prstGeom prst="rect">
            <a:avLst/>
          </a:prstGeom>
        </p:spPr>
      </p:pic>
      <p:sp>
        <p:nvSpPr>
          <p:cNvPr id="17" name="Text 10"/>
          <p:cNvSpPr/>
          <p:nvPr/>
        </p:nvSpPr>
        <p:spPr>
          <a:xfrm>
            <a:off x="1260872" y="3196158"/>
            <a:ext cx="4485202" cy="211468"/>
          </a:xfrm>
          <a:prstGeom prst="rect">
            <a:avLst/>
          </a:prstGeom>
          <a:noFill/>
          <a:ln/>
        </p:spPr>
        <p:txBody>
          <a:bodyPr wrap="none" lIns="0" tIns="0" rIns="0" bIns="0" rtlCol="0" anchor="t">
            <a:spAutoFit/>
          </a:bodyPr>
          <a:lstStyle/>
          <a:p>
            <a:pPr marL="0" indent="0" algn="l">
              <a:lnSpc>
                <a:spcPts val="1600"/>
              </a:lnSpc>
              <a:buNone/>
            </a:pPr>
            <a:r>
              <a:rPr lang="en-US" sz="1600" dirty="0">
                <a:solidFill>
                  <a:srgbClr val="000000"/>
                </a:solidFill>
                <a:latin typeface="DM Sans" pitchFamily="34" charset="0"/>
                <a:ea typeface="DM Sans" pitchFamily="34" charset="-122"/>
                <a:cs typeface="DM Sans" pitchFamily="34" charset="-120"/>
              </a:rPr>
              <a:t>Consult licensed professionals before investing</a:t>
            </a:r>
            <a:endParaRPr lang="en-US" sz="1600" dirty="0"/>
          </a:p>
        </p:txBody>
      </p:sp>
      <p:sp>
        <p:nvSpPr>
          <p:cNvPr id="18" name="Shape 11"/>
          <p:cNvSpPr/>
          <p:nvPr/>
        </p:nvSpPr>
        <p:spPr>
          <a:xfrm>
            <a:off x="7144" y="4714875"/>
            <a:ext cx="9129713" cy="421481"/>
          </a:xfrm>
          <a:prstGeom prst="rect">
            <a:avLst/>
          </a:prstGeom>
          <a:solidFill>
            <a:srgbClr val="000000">
              <a:alpha val="0"/>
            </a:srgbClr>
          </a:solidFill>
          <a:ln/>
        </p:spPr>
        <p:txBody>
          <a:bodyPr/>
          <a:lstStyle/>
          <a:p>
            <a:endParaRPr lang="en-SG"/>
          </a:p>
        </p:txBody>
      </p:sp>
      <p:sp>
        <p:nvSpPr>
          <p:cNvPr id="19" name="Shape 12"/>
          <p:cNvSpPr/>
          <p:nvPr/>
        </p:nvSpPr>
        <p:spPr>
          <a:xfrm>
            <a:off x="7144" y="4714875"/>
            <a:ext cx="9129713" cy="3572"/>
          </a:xfrm>
          <a:prstGeom prst="rect">
            <a:avLst/>
          </a:prstGeom>
          <a:solidFill>
            <a:srgbClr val="000000"/>
          </a:solidFill>
          <a:ln/>
        </p:spPr>
        <p:txBody>
          <a:bodyPr/>
          <a:lstStyle/>
          <a:p>
            <a:endParaRPr lang="en-SG"/>
          </a:p>
        </p:txBody>
      </p:sp>
      <p:sp>
        <p:nvSpPr>
          <p:cNvPr id="21" name="Text 14"/>
          <p:cNvSpPr/>
          <p:nvPr/>
        </p:nvSpPr>
        <p:spPr>
          <a:xfrm>
            <a:off x="8222456" y="4861322"/>
            <a:ext cx="485775" cy="132159"/>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02</a:t>
            </a:r>
            <a:endParaRPr lang="en-US" sz="727"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3650674" y="603647"/>
            <a:ext cx="648254" cy="111184"/>
          </a:xfrm>
          <a:prstGeom prst="rect">
            <a:avLst/>
          </a:prstGeom>
          <a:noFill/>
          <a:ln/>
        </p:spPr>
        <p:txBody>
          <a:bodyPr wrap="none" lIns="0" tIns="0" rIns="0" bIns="0" rtlCol="0" anchor="t">
            <a:spAutoFit/>
          </a:bodyPr>
          <a:lstStyle/>
          <a:p>
            <a:pPr marL="0" indent="0" algn="l">
              <a:lnSpc>
                <a:spcPts val="900"/>
              </a:lnSpc>
              <a:buNone/>
            </a:pPr>
            <a:r>
              <a:rPr lang="en-US" sz="727" kern="0" spc="2" dirty="0">
                <a:solidFill>
                  <a:schemeClr val="accent1"/>
                </a:solidFill>
                <a:latin typeface="JetBrains Mono" pitchFamily="34" charset="0"/>
                <a:ea typeface="JetBrains Mono" pitchFamily="34" charset="-122"/>
                <a:cs typeface="JetBrains Mono" pitchFamily="34" charset="-120"/>
              </a:rPr>
              <a:t>NARRATIVE // 01</a:t>
            </a:r>
            <a:endParaRPr lang="en-US" sz="727" dirty="0">
              <a:solidFill>
                <a:schemeClr val="accent1"/>
              </a:solidFill>
            </a:endParaRPr>
          </a:p>
        </p:txBody>
      </p:sp>
      <p:sp>
        <p:nvSpPr>
          <p:cNvPr id="5" name="Text 1"/>
          <p:cNvSpPr/>
          <p:nvPr/>
        </p:nvSpPr>
        <p:spPr>
          <a:xfrm>
            <a:off x="3650674" y="853678"/>
            <a:ext cx="4914684" cy="754335"/>
          </a:xfrm>
          <a:prstGeom prst="rect">
            <a:avLst/>
          </a:prstGeom>
          <a:noFill/>
          <a:ln/>
        </p:spPr>
        <p:txBody>
          <a:bodyPr wrap="square" lIns="0" tIns="0" rIns="0" bIns="0" rtlCol="0" anchor="t">
            <a:spAutoFit/>
          </a:bodyPr>
          <a:lstStyle/>
          <a:p>
            <a:pPr marL="0" indent="0" algn="l">
              <a:lnSpc>
                <a:spcPts val="3000"/>
              </a:lnSpc>
              <a:buNone/>
            </a:pPr>
            <a:r>
              <a:rPr lang="en-US" sz="2436" b="1" dirty="0">
                <a:solidFill>
                  <a:srgbClr val="001F3F"/>
                </a:solidFill>
                <a:latin typeface="Space Grotesk" pitchFamily="34" charset="0"/>
                <a:ea typeface="Space Grotesk" pitchFamily="34" charset="-122"/>
                <a:cs typeface="Space Grotesk" pitchFamily="34" charset="-120"/>
              </a:rPr>
              <a:t>Why Singapore?
A Personal Perspective</a:t>
            </a:r>
            <a:endParaRPr lang="en-US" sz="2436" dirty="0"/>
          </a:p>
        </p:txBody>
      </p:sp>
      <p:sp>
        <p:nvSpPr>
          <p:cNvPr id="6" name="Text 2"/>
          <p:cNvSpPr/>
          <p:nvPr/>
        </p:nvSpPr>
        <p:spPr>
          <a:xfrm>
            <a:off x="3650674" y="1893763"/>
            <a:ext cx="4914684" cy="747064"/>
          </a:xfrm>
          <a:prstGeom prst="rect">
            <a:avLst/>
          </a:prstGeom>
          <a:noFill/>
          <a:ln/>
        </p:spPr>
        <p:txBody>
          <a:bodyPr wrap="square" lIns="0" tIns="0" rIns="0" bIns="0" rtlCol="0" anchor="t">
            <a:spAutoFit/>
          </a:bodyPr>
          <a:lstStyle/>
          <a:p>
            <a:pPr>
              <a:lnSpc>
                <a:spcPts val="2000"/>
              </a:lnSpc>
            </a:pPr>
            <a:r>
              <a:rPr lang="en-US" sz="1159" dirty="0">
                <a:solidFill>
                  <a:srgbClr val="4A4A4A"/>
                </a:solidFill>
                <a:latin typeface="DM Sans" pitchFamily="34" charset="0"/>
                <a:ea typeface="DM Sans" pitchFamily="34" charset="-122"/>
                <a:cs typeface="DM Sans" pitchFamily="34" charset="-120"/>
              </a:rPr>
              <a:t>Having grown up in Singapore and spent much of my career in the real estate industry, I’ve had the opportunity to observe how the city’s housing market has evolved over time.</a:t>
            </a:r>
            <a:endParaRPr lang="en-US" sz="1159" dirty="0"/>
          </a:p>
        </p:txBody>
      </p:sp>
      <p:sp>
        <p:nvSpPr>
          <p:cNvPr id="7" name="Text 3"/>
          <p:cNvSpPr/>
          <p:nvPr/>
        </p:nvSpPr>
        <p:spPr>
          <a:xfrm>
            <a:off x="3650674" y="2776714"/>
            <a:ext cx="4914684" cy="490584"/>
          </a:xfrm>
          <a:prstGeom prst="rect">
            <a:avLst/>
          </a:prstGeom>
          <a:noFill/>
          <a:ln/>
        </p:spPr>
        <p:txBody>
          <a:bodyPr wrap="square" lIns="0" tIns="0" rIns="0" bIns="0" rtlCol="0" anchor="t">
            <a:spAutoFit/>
          </a:bodyPr>
          <a:lstStyle/>
          <a:p>
            <a:pPr>
              <a:lnSpc>
                <a:spcPts val="2000"/>
              </a:lnSpc>
            </a:pPr>
            <a:r>
              <a:rPr lang="en-US" sz="1159" dirty="0">
                <a:solidFill>
                  <a:srgbClr val="4A4A4A"/>
                </a:solidFill>
                <a:latin typeface="DM Sans" pitchFamily="34" charset="0"/>
                <a:ea typeface="DM Sans" pitchFamily="34" charset="-122"/>
                <a:cs typeface="DM Sans" pitchFamily="34" charset="-120"/>
              </a:rPr>
              <a:t>What makes Singapore unique is the way policy, urban planning, and market demand intersect to shape the property landscape.</a:t>
            </a:r>
            <a:endParaRPr lang="en-US" sz="1159" dirty="0"/>
          </a:p>
        </p:txBody>
      </p:sp>
      <p:sp>
        <p:nvSpPr>
          <p:cNvPr id="8" name="Text 4"/>
          <p:cNvSpPr/>
          <p:nvPr/>
        </p:nvSpPr>
        <p:spPr>
          <a:xfrm>
            <a:off x="3650674" y="3403185"/>
            <a:ext cx="4914684" cy="747064"/>
          </a:xfrm>
          <a:prstGeom prst="rect">
            <a:avLst/>
          </a:prstGeom>
          <a:noFill/>
          <a:ln/>
        </p:spPr>
        <p:txBody>
          <a:bodyPr wrap="square" lIns="0" tIns="0" rIns="0" bIns="0" rtlCol="0" anchor="t">
            <a:spAutoFit/>
          </a:bodyPr>
          <a:lstStyle/>
          <a:p>
            <a:pPr>
              <a:lnSpc>
                <a:spcPts val="2000"/>
              </a:lnSpc>
            </a:pPr>
            <a:r>
              <a:rPr lang="en-US" sz="1159" dirty="0">
                <a:solidFill>
                  <a:srgbClr val="4A4A4A"/>
                </a:solidFill>
                <a:latin typeface="DM Sans" pitchFamily="34" charset="0"/>
                <a:ea typeface="DM Sans" pitchFamily="34" charset="-122"/>
                <a:cs typeface="DM Sans" pitchFamily="34" charset="-120"/>
              </a:rPr>
              <a:t>This creates a market that is highly regulated, yet remarkably transparent and resilient, which is why it continues to attract global capital.</a:t>
            </a:r>
            <a:endParaRPr lang="en-US" sz="1159" dirty="0"/>
          </a:p>
        </p:txBody>
      </p:sp>
      <p:pic>
        <p:nvPicPr>
          <p:cNvPr id="3074" name="Picture 2" descr="18,700+ Singapore Marina Stock Photos, Pictures &amp; Royalty-Free Images -  iStock | Singapore marina bay, Singapore marina bay sand, Singapore marina  bay sands">
            <a:extLst>
              <a:ext uri="{FF2B5EF4-FFF2-40B4-BE49-F238E27FC236}">
                <a16:creationId xmlns:a16="http://schemas.microsoft.com/office/drawing/2014/main" id="{D57FC63C-E73F-BD47-89C2-0B7CFB70D5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5" y="-7144"/>
            <a:ext cx="3429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14">
            <a:extLst>
              <a:ext uri="{FF2B5EF4-FFF2-40B4-BE49-F238E27FC236}">
                <a16:creationId xmlns:a16="http://schemas.microsoft.com/office/drawing/2014/main" id="{4A0BB4E0-EC8F-766F-3780-1C072B2D9388}"/>
              </a:ext>
            </a:extLst>
          </p:cNvPr>
          <p:cNvSpPr/>
          <p:nvPr/>
        </p:nvSpPr>
        <p:spPr>
          <a:xfrm>
            <a:off x="8222456" y="4861322"/>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03</a:t>
            </a:r>
            <a:endParaRPr lang="en-US" sz="72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252192" cy="312539"/>
          </a:xfrm>
          <a:prstGeom prst="rect">
            <a:avLst/>
          </a:prstGeom>
          <a:solidFill>
            <a:srgbClr val="000000"/>
          </a:solidFill>
          <a:ln/>
        </p:spPr>
        <p:txBody>
          <a:bodyPr/>
          <a:lstStyle/>
          <a:p>
            <a:endParaRPr lang="en-SG"/>
          </a:p>
        </p:txBody>
      </p:sp>
      <p:sp>
        <p:nvSpPr>
          <p:cNvPr id="4" name="Text 1"/>
          <p:cNvSpPr/>
          <p:nvPr/>
        </p:nvSpPr>
        <p:spPr>
          <a:xfrm>
            <a:off x="7144" y="7144"/>
            <a:ext cx="3252192" cy="312539"/>
          </a:xfrm>
          <a:prstGeom prst="rect">
            <a:avLst/>
          </a:prstGeom>
          <a:noFill/>
          <a:ln/>
        </p:spPr>
        <p:txBody>
          <a:bodyPr wrap="square" lIns="255143" tIns="85090" rIns="255143" bIns="8509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INVESTOR PROFILE // AUDIENCE-01</a:t>
            </a:r>
            <a:endParaRPr lang="en-US" sz="942" dirty="0"/>
          </a:p>
        </p:txBody>
      </p:sp>
      <p:sp>
        <p:nvSpPr>
          <p:cNvPr id="5" name="Shape 2"/>
          <p:cNvSpPr/>
          <p:nvPr/>
        </p:nvSpPr>
        <p:spPr>
          <a:xfrm>
            <a:off x="7144" y="319683"/>
            <a:ext cx="9129713" cy="4395192"/>
          </a:xfrm>
          <a:prstGeom prst="rect">
            <a:avLst/>
          </a:prstGeom>
          <a:solidFill>
            <a:srgbClr val="000000">
              <a:alpha val="0"/>
            </a:srgbClr>
          </a:solidFill>
          <a:ln/>
        </p:spPr>
        <p:txBody>
          <a:bodyPr/>
          <a:lstStyle/>
          <a:p>
            <a:endParaRPr lang="en-SG"/>
          </a:p>
        </p:txBody>
      </p:sp>
      <p:sp>
        <p:nvSpPr>
          <p:cNvPr id="6" name="Shape 3"/>
          <p:cNvSpPr/>
          <p:nvPr/>
        </p:nvSpPr>
        <p:spPr>
          <a:xfrm>
            <a:off x="7144" y="319683"/>
            <a:ext cx="9129713" cy="3572"/>
          </a:xfrm>
          <a:prstGeom prst="rect">
            <a:avLst/>
          </a:prstGeom>
          <a:solidFill>
            <a:srgbClr val="000000"/>
          </a:solidFill>
          <a:ln/>
        </p:spPr>
        <p:txBody>
          <a:bodyPr/>
          <a:lstStyle/>
          <a:p>
            <a:endParaRPr lang="en-SG"/>
          </a:p>
        </p:txBody>
      </p:sp>
      <p:sp>
        <p:nvSpPr>
          <p:cNvPr id="7" name="Text 4"/>
          <p:cNvSpPr/>
          <p:nvPr/>
        </p:nvSpPr>
        <p:spPr>
          <a:xfrm>
            <a:off x="578644" y="978024"/>
            <a:ext cx="798671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Who This Discussion Is For</a:t>
            </a:r>
            <a:endParaRPr lang="en-US" sz="2436" dirty="0"/>
          </a:p>
        </p:txBody>
      </p:sp>
      <p:sp>
        <p:nvSpPr>
          <p:cNvPr id="8" name="Shape 5"/>
          <p:cNvSpPr/>
          <p:nvPr/>
        </p:nvSpPr>
        <p:spPr>
          <a:xfrm>
            <a:off x="796528" y="1619176"/>
            <a:ext cx="1385888" cy="112514"/>
          </a:xfrm>
          <a:prstGeom prst="rect">
            <a:avLst/>
          </a:prstGeom>
          <a:solidFill>
            <a:srgbClr val="FFFFFF"/>
          </a:solidFill>
          <a:ln/>
        </p:spPr>
        <p:txBody>
          <a:bodyPr/>
          <a:lstStyle/>
          <a:p>
            <a:endParaRPr lang="en-SG"/>
          </a:p>
        </p:txBody>
      </p:sp>
      <p:sp>
        <p:nvSpPr>
          <p:cNvPr id="9" name="Text 6"/>
          <p:cNvSpPr/>
          <p:nvPr/>
        </p:nvSpPr>
        <p:spPr>
          <a:xfrm>
            <a:off x="796528" y="1619176"/>
            <a:ext cx="1385888"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TARGET_INVESTOR_CRITERIA</a:t>
            </a:r>
            <a:endParaRPr lang="en-US" sz="584" dirty="0"/>
          </a:p>
        </p:txBody>
      </p:sp>
      <p:pic>
        <p:nvPicPr>
          <p:cNvPr id="10" name="Image 1" descr="preencoded.png"/>
          <p:cNvPicPr>
            <a:picLocks noChangeAspect="1"/>
          </p:cNvPicPr>
          <p:nvPr/>
        </p:nvPicPr>
        <p:blipFill>
          <a:blip r:embed="rId4"/>
          <a:stretch>
            <a:fillRect/>
          </a:stretch>
        </p:blipFill>
        <p:spPr>
          <a:xfrm>
            <a:off x="867966" y="2016547"/>
            <a:ext cx="214313" cy="171450"/>
          </a:xfrm>
          <a:prstGeom prst="rect">
            <a:avLst/>
          </a:prstGeom>
        </p:spPr>
      </p:pic>
      <p:sp>
        <p:nvSpPr>
          <p:cNvPr id="11" name="Text 7"/>
          <p:cNvSpPr/>
          <p:nvPr/>
        </p:nvSpPr>
        <p:spPr>
          <a:xfrm>
            <a:off x="1260872" y="1990651"/>
            <a:ext cx="2516715" cy="211468"/>
          </a:xfrm>
          <a:prstGeom prst="rect">
            <a:avLst/>
          </a:prstGeom>
          <a:noFill/>
          <a:ln/>
        </p:spPr>
        <p:txBody>
          <a:bodyPr wrap="none" lIns="0" tIns="0" rIns="0" bIns="0" rtlCol="0" anchor="t">
            <a:spAutoFit/>
          </a:bodyPr>
          <a:lstStyle/>
          <a:p>
            <a:pPr marL="0" indent="0" algn="l">
              <a:lnSpc>
                <a:spcPts val="1600"/>
              </a:lnSpc>
              <a:buNone/>
            </a:pPr>
            <a:r>
              <a:rPr lang="en-US" sz="1600" dirty="0">
                <a:solidFill>
                  <a:srgbClr val="000000"/>
                </a:solidFill>
                <a:latin typeface="DM Sans" pitchFamily="34" charset="0"/>
                <a:ea typeface="DM Sans" pitchFamily="34" charset="-122"/>
                <a:cs typeface="DM Sans" pitchFamily="34" charset="-120"/>
              </a:rPr>
              <a:t>Based in the United States</a:t>
            </a:r>
            <a:endParaRPr lang="en-US" sz="1600" dirty="0"/>
          </a:p>
        </p:txBody>
      </p:sp>
      <p:pic>
        <p:nvPicPr>
          <p:cNvPr id="12" name="Image 2" descr="preencoded.png"/>
          <p:cNvPicPr>
            <a:picLocks noChangeAspect="1"/>
          </p:cNvPicPr>
          <p:nvPr/>
        </p:nvPicPr>
        <p:blipFill>
          <a:blip r:embed="rId5"/>
          <a:stretch>
            <a:fillRect/>
          </a:stretch>
        </p:blipFill>
        <p:spPr>
          <a:xfrm>
            <a:off x="867966" y="2418383"/>
            <a:ext cx="214313" cy="171450"/>
          </a:xfrm>
          <a:prstGeom prst="rect">
            <a:avLst/>
          </a:prstGeom>
        </p:spPr>
      </p:pic>
      <p:sp>
        <p:nvSpPr>
          <p:cNvPr id="13" name="Text 8"/>
          <p:cNvSpPr/>
          <p:nvPr/>
        </p:nvSpPr>
        <p:spPr>
          <a:xfrm>
            <a:off x="1260872" y="2392487"/>
            <a:ext cx="4185441" cy="211468"/>
          </a:xfrm>
          <a:prstGeom prst="rect">
            <a:avLst/>
          </a:prstGeom>
          <a:noFill/>
          <a:ln/>
        </p:spPr>
        <p:txBody>
          <a:bodyPr wrap="none" lIns="0" tIns="0" rIns="0" bIns="0" rtlCol="0" anchor="t">
            <a:spAutoFit/>
          </a:bodyPr>
          <a:lstStyle/>
          <a:p>
            <a:pPr marL="0" indent="0" algn="l">
              <a:lnSpc>
                <a:spcPts val="1600"/>
              </a:lnSpc>
              <a:buNone/>
            </a:pPr>
            <a:r>
              <a:rPr lang="en-US" sz="1600" dirty="0">
                <a:solidFill>
                  <a:srgbClr val="000000"/>
                </a:solidFill>
                <a:latin typeface="DM Sans" pitchFamily="34" charset="0"/>
                <a:ea typeface="DM Sans" pitchFamily="34" charset="-122"/>
                <a:cs typeface="DM Sans" pitchFamily="34" charset="-120"/>
              </a:rPr>
              <a:t>Exploring cross-border real estate exposure</a:t>
            </a:r>
            <a:endParaRPr lang="en-US" sz="1600" dirty="0"/>
          </a:p>
        </p:txBody>
      </p:sp>
      <p:pic>
        <p:nvPicPr>
          <p:cNvPr id="14" name="Image 3" descr="preencoded.png"/>
          <p:cNvPicPr>
            <a:picLocks noChangeAspect="1"/>
          </p:cNvPicPr>
          <p:nvPr/>
        </p:nvPicPr>
        <p:blipFill>
          <a:blip r:embed="rId6"/>
          <a:stretch>
            <a:fillRect/>
          </a:stretch>
        </p:blipFill>
        <p:spPr>
          <a:xfrm>
            <a:off x="867966" y="2820219"/>
            <a:ext cx="214313" cy="171450"/>
          </a:xfrm>
          <a:prstGeom prst="rect">
            <a:avLst/>
          </a:prstGeom>
        </p:spPr>
      </p:pic>
      <p:sp>
        <p:nvSpPr>
          <p:cNvPr id="15" name="Text 9"/>
          <p:cNvSpPr/>
          <p:nvPr/>
        </p:nvSpPr>
        <p:spPr>
          <a:xfrm>
            <a:off x="1260872" y="2794322"/>
            <a:ext cx="3972241" cy="211468"/>
          </a:xfrm>
          <a:prstGeom prst="rect">
            <a:avLst/>
          </a:prstGeom>
          <a:noFill/>
          <a:ln/>
        </p:spPr>
        <p:txBody>
          <a:bodyPr wrap="none" lIns="0" tIns="0" rIns="0" bIns="0" rtlCol="0" anchor="t">
            <a:spAutoFit/>
          </a:bodyPr>
          <a:lstStyle/>
          <a:p>
            <a:pPr marL="0" indent="0" algn="l">
              <a:lnSpc>
                <a:spcPts val="1600"/>
              </a:lnSpc>
              <a:buNone/>
            </a:pPr>
            <a:r>
              <a:rPr lang="en-US" sz="1600" dirty="0">
                <a:solidFill>
                  <a:srgbClr val="000000"/>
                </a:solidFill>
                <a:latin typeface="DM Sans" pitchFamily="34" charset="0"/>
                <a:ea typeface="DM Sans" pitchFamily="34" charset="-122"/>
                <a:cs typeface="DM Sans" pitchFamily="34" charset="-120"/>
              </a:rPr>
              <a:t>Investment capital: USD 800k – USD 2.5M</a:t>
            </a:r>
            <a:endParaRPr lang="en-US" sz="1600" dirty="0"/>
          </a:p>
        </p:txBody>
      </p:sp>
      <p:pic>
        <p:nvPicPr>
          <p:cNvPr id="16" name="Image 4" descr="preencoded.png"/>
          <p:cNvPicPr>
            <a:picLocks noChangeAspect="1"/>
          </p:cNvPicPr>
          <p:nvPr/>
        </p:nvPicPr>
        <p:blipFill>
          <a:blip r:embed="rId7"/>
          <a:stretch>
            <a:fillRect/>
          </a:stretch>
        </p:blipFill>
        <p:spPr>
          <a:xfrm>
            <a:off x="867966" y="3222054"/>
            <a:ext cx="214313" cy="171450"/>
          </a:xfrm>
          <a:prstGeom prst="rect">
            <a:avLst/>
          </a:prstGeom>
        </p:spPr>
      </p:pic>
      <p:sp>
        <p:nvSpPr>
          <p:cNvPr id="17" name="Text 10"/>
          <p:cNvSpPr/>
          <p:nvPr/>
        </p:nvSpPr>
        <p:spPr>
          <a:xfrm>
            <a:off x="1260872" y="3196158"/>
            <a:ext cx="4183838" cy="211468"/>
          </a:xfrm>
          <a:prstGeom prst="rect">
            <a:avLst/>
          </a:prstGeom>
          <a:noFill/>
          <a:ln/>
        </p:spPr>
        <p:txBody>
          <a:bodyPr wrap="none" lIns="0" tIns="0" rIns="0" bIns="0" rtlCol="0" anchor="t">
            <a:spAutoFit/>
          </a:bodyPr>
          <a:lstStyle/>
          <a:p>
            <a:pPr marL="0" indent="0" algn="l">
              <a:lnSpc>
                <a:spcPts val="1600"/>
              </a:lnSpc>
              <a:buNone/>
            </a:pPr>
            <a:r>
              <a:rPr lang="en-US" sz="1600" dirty="0">
                <a:solidFill>
                  <a:srgbClr val="000000"/>
                </a:solidFill>
                <a:latin typeface="DM Sans" pitchFamily="34" charset="0"/>
                <a:ea typeface="DM Sans" pitchFamily="34" charset="-122"/>
                <a:cs typeface="DM Sans" pitchFamily="34" charset="-120"/>
              </a:rPr>
              <a:t>Investment first, potential personal use later</a:t>
            </a:r>
            <a:endParaRPr lang="en-US" sz="1600" dirty="0"/>
          </a:p>
        </p:txBody>
      </p:sp>
      <p:sp>
        <p:nvSpPr>
          <p:cNvPr id="18" name="Shape 11"/>
          <p:cNvSpPr/>
          <p:nvPr/>
        </p:nvSpPr>
        <p:spPr>
          <a:xfrm>
            <a:off x="7144" y="4714875"/>
            <a:ext cx="9129713" cy="421481"/>
          </a:xfrm>
          <a:prstGeom prst="rect">
            <a:avLst/>
          </a:prstGeom>
          <a:solidFill>
            <a:srgbClr val="000000">
              <a:alpha val="0"/>
            </a:srgbClr>
          </a:solidFill>
          <a:ln/>
        </p:spPr>
        <p:txBody>
          <a:bodyPr/>
          <a:lstStyle/>
          <a:p>
            <a:endParaRPr lang="en-SG"/>
          </a:p>
        </p:txBody>
      </p:sp>
      <p:sp>
        <p:nvSpPr>
          <p:cNvPr id="19" name="Shape 12"/>
          <p:cNvSpPr/>
          <p:nvPr/>
        </p:nvSpPr>
        <p:spPr>
          <a:xfrm>
            <a:off x="7144" y="4714875"/>
            <a:ext cx="9129713" cy="3572"/>
          </a:xfrm>
          <a:prstGeom prst="rect">
            <a:avLst/>
          </a:prstGeom>
          <a:solidFill>
            <a:srgbClr val="000000"/>
          </a:solidFill>
          <a:ln/>
        </p:spPr>
        <p:txBody>
          <a:bodyPr/>
          <a:lstStyle/>
          <a:p>
            <a:endParaRPr lang="en-SG"/>
          </a:p>
        </p:txBody>
      </p:sp>
      <p:sp>
        <p:nvSpPr>
          <p:cNvPr id="21" name="Text 14"/>
          <p:cNvSpPr/>
          <p:nvPr/>
        </p:nvSpPr>
        <p:spPr>
          <a:xfrm>
            <a:off x="8222456" y="4861322"/>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04</a:t>
            </a:r>
            <a:endParaRPr lang="en-US" sz="72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52792"/>
          </a:xfrm>
          <a:prstGeom prst="rect">
            <a:avLst/>
          </a:prstGeom>
        </p:spPr>
      </p:pic>
      <p:sp>
        <p:nvSpPr>
          <p:cNvPr id="3" name="Shape 0"/>
          <p:cNvSpPr/>
          <p:nvPr/>
        </p:nvSpPr>
        <p:spPr>
          <a:xfrm>
            <a:off x="7144" y="7144"/>
            <a:ext cx="3707606" cy="312539"/>
          </a:xfrm>
          <a:prstGeom prst="rect">
            <a:avLst/>
          </a:prstGeom>
          <a:solidFill>
            <a:srgbClr val="000000"/>
          </a:solidFill>
          <a:ln/>
        </p:spPr>
        <p:txBody>
          <a:bodyPr/>
          <a:lstStyle/>
          <a:p>
            <a:endParaRPr lang="en-US"/>
          </a:p>
        </p:txBody>
      </p:sp>
      <p:sp>
        <p:nvSpPr>
          <p:cNvPr id="4" name="Text 1"/>
          <p:cNvSpPr/>
          <p:nvPr/>
        </p:nvSpPr>
        <p:spPr>
          <a:xfrm>
            <a:off x="7144" y="7144"/>
            <a:ext cx="3707606" cy="312539"/>
          </a:xfrm>
          <a:prstGeom prst="rect">
            <a:avLst/>
          </a:prstGeom>
          <a:noFill/>
          <a:ln/>
        </p:spPr>
        <p:txBody>
          <a:bodyPr wrap="square" lIns="255143" tIns="85090" rIns="255143" bIns="8509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PRESENTATION ROADMAP // STRUCTURE-01</a:t>
            </a:r>
            <a:endParaRPr lang="en-US" sz="942" dirty="0"/>
          </a:p>
        </p:txBody>
      </p:sp>
      <p:sp>
        <p:nvSpPr>
          <p:cNvPr id="5" name="Shape 2"/>
          <p:cNvSpPr/>
          <p:nvPr/>
        </p:nvSpPr>
        <p:spPr>
          <a:xfrm>
            <a:off x="7144" y="319683"/>
            <a:ext cx="9129713" cy="4518785"/>
          </a:xfrm>
          <a:prstGeom prst="rect">
            <a:avLst/>
          </a:prstGeom>
          <a:solidFill>
            <a:srgbClr val="000000">
              <a:alpha val="0"/>
            </a:srgbClr>
          </a:solidFill>
          <a:ln/>
        </p:spPr>
        <p:txBody>
          <a:bodyPr/>
          <a:lstStyle/>
          <a:p>
            <a:endParaRPr lang="en-US"/>
          </a:p>
        </p:txBody>
      </p:sp>
      <p:sp>
        <p:nvSpPr>
          <p:cNvPr id="6" name="Shape 3"/>
          <p:cNvSpPr/>
          <p:nvPr/>
        </p:nvSpPr>
        <p:spPr>
          <a:xfrm>
            <a:off x="7144" y="319683"/>
            <a:ext cx="9129713" cy="3572"/>
          </a:xfrm>
          <a:prstGeom prst="rect">
            <a:avLst/>
          </a:prstGeom>
          <a:solidFill>
            <a:srgbClr val="000000"/>
          </a:solidFill>
          <a:ln/>
        </p:spPr>
        <p:txBody>
          <a:bodyPr/>
          <a:lstStyle/>
          <a:p>
            <a:endParaRPr lang="en-US"/>
          </a:p>
        </p:txBody>
      </p:sp>
      <p:sp>
        <p:nvSpPr>
          <p:cNvPr id="7" name="Text 4"/>
          <p:cNvSpPr/>
          <p:nvPr/>
        </p:nvSpPr>
        <p:spPr>
          <a:xfrm>
            <a:off x="578644" y="835149"/>
            <a:ext cx="798671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Structure of the Presentation</a:t>
            </a:r>
            <a:endParaRPr lang="en-US" sz="2436" dirty="0"/>
          </a:p>
        </p:txBody>
      </p:sp>
      <p:sp>
        <p:nvSpPr>
          <p:cNvPr id="8" name="Shape 5"/>
          <p:cNvSpPr/>
          <p:nvPr/>
        </p:nvSpPr>
        <p:spPr>
          <a:xfrm>
            <a:off x="725091" y="1404863"/>
            <a:ext cx="609005" cy="112514"/>
          </a:xfrm>
          <a:prstGeom prst="rect">
            <a:avLst/>
          </a:prstGeom>
          <a:solidFill>
            <a:srgbClr val="FFFFFF"/>
          </a:solidFill>
          <a:ln/>
        </p:spPr>
        <p:txBody>
          <a:bodyPr/>
          <a:lstStyle/>
          <a:p>
            <a:endParaRPr lang="en-US"/>
          </a:p>
        </p:txBody>
      </p:sp>
      <p:sp>
        <p:nvSpPr>
          <p:cNvPr id="9" name="Text 6"/>
          <p:cNvSpPr/>
          <p:nvPr/>
        </p:nvSpPr>
        <p:spPr>
          <a:xfrm>
            <a:off x="725091" y="140486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MODULE_01</a:t>
            </a:r>
            <a:endParaRPr lang="en-US" sz="584" dirty="0"/>
          </a:p>
        </p:txBody>
      </p:sp>
      <p:sp>
        <p:nvSpPr>
          <p:cNvPr id="10" name="Text 7"/>
          <p:cNvSpPr/>
          <p:nvPr/>
        </p:nvSpPr>
        <p:spPr>
          <a:xfrm>
            <a:off x="725091" y="1718602"/>
            <a:ext cx="1357231"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Singapore Context</a:t>
            </a:r>
            <a:endParaRPr lang="en-US" sz="1400" dirty="0"/>
          </a:p>
        </p:txBody>
      </p:sp>
      <p:sp>
        <p:nvSpPr>
          <p:cNvPr id="11" name="Text 8"/>
          <p:cNvSpPr/>
          <p:nvPr/>
        </p:nvSpPr>
        <p:spPr>
          <a:xfrm>
            <a:off x="725091" y="2107936"/>
            <a:ext cx="3657600"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Economic structure, institutional stability, and bilateral ties with the United States.</a:t>
            </a:r>
            <a:endParaRPr lang="en-US" sz="1000" dirty="0"/>
          </a:p>
        </p:txBody>
      </p:sp>
      <p:sp>
        <p:nvSpPr>
          <p:cNvPr id="12" name="Shape 9"/>
          <p:cNvSpPr/>
          <p:nvPr/>
        </p:nvSpPr>
        <p:spPr>
          <a:xfrm>
            <a:off x="4761309" y="1404863"/>
            <a:ext cx="609005" cy="112514"/>
          </a:xfrm>
          <a:prstGeom prst="rect">
            <a:avLst/>
          </a:prstGeom>
          <a:solidFill>
            <a:srgbClr val="FFFFFF"/>
          </a:solidFill>
          <a:ln/>
        </p:spPr>
        <p:txBody>
          <a:bodyPr/>
          <a:lstStyle/>
          <a:p>
            <a:endParaRPr lang="en-US"/>
          </a:p>
        </p:txBody>
      </p:sp>
      <p:sp>
        <p:nvSpPr>
          <p:cNvPr id="13" name="Text 10"/>
          <p:cNvSpPr/>
          <p:nvPr/>
        </p:nvSpPr>
        <p:spPr>
          <a:xfrm>
            <a:off x="4761309" y="140486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MODULE_02</a:t>
            </a:r>
            <a:endParaRPr lang="en-US" sz="584" dirty="0"/>
          </a:p>
        </p:txBody>
      </p:sp>
      <p:sp>
        <p:nvSpPr>
          <p:cNvPr id="14" name="Text 11"/>
          <p:cNvSpPr/>
          <p:nvPr/>
        </p:nvSpPr>
        <p:spPr>
          <a:xfrm>
            <a:off x="4761309" y="1718602"/>
            <a:ext cx="1275862"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Market Structure</a:t>
            </a:r>
            <a:endParaRPr lang="en-US" sz="1400" dirty="0"/>
          </a:p>
        </p:txBody>
      </p:sp>
      <p:sp>
        <p:nvSpPr>
          <p:cNvPr id="15" name="Text 12"/>
          <p:cNvSpPr/>
          <p:nvPr/>
        </p:nvSpPr>
        <p:spPr>
          <a:xfrm>
            <a:off x="4761309" y="2107936"/>
            <a:ext cx="3657600"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Housing segments, land scarcity, and the private residential landscape.</a:t>
            </a:r>
            <a:endParaRPr lang="en-US" sz="1000" dirty="0"/>
          </a:p>
        </p:txBody>
      </p:sp>
      <p:sp>
        <p:nvSpPr>
          <p:cNvPr id="16" name="Shape 13"/>
          <p:cNvSpPr/>
          <p:nvPr/>
        </p:nvSpPr>
        <p:spPr>
          <a:xfrm>
            <a:off x="725091" y="2549398"/>
            <a:ext cx="609005" cy="112514"/>
          </a:xfrm>
          <a:prstGeom prst="rect">
            <a:avLst/>
          </a:prstGeom>
          <a:solidFill>
            <a:srgbClr val="FFFFFF"/>
          </a:solidFill>
          <a:ln/>
        </p:spPr>
        <p:txBody>
          <a:bodyPr/>
          <a:lstStyle/>
          <a:p>
            <a:endParaRPr lang="en-US"/>
          </a:p>
        </p:txBody>
      </p:sp>
      <p:sp>
        <p:nvSpPr>
          <p:cNvPr id="17" name="Text 14"/>
          <p:cNvSpPr/>
          <p:nvPr/>
        </p:nvSpPr>
        <p:spPr>
          <a:xfrm>
            <a:off x="725091" y="2549398"/>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MODULE_03</a:t>
            </a:r>
            <a:endParaRPr lang="en-US" sz="584" dirty="0"/>
          </a:p>
        </p:txBody>
      </p:sp>
      <p:sp>
        <p:nvSpPr>
          <p:cNvPr id="18" name="Text 15"/>
          <p:cNvSpPr/>
          <p:nvPr/>
        </p:nvSpPr>
        <p:spPr>
          <a:xfrm>
            <a:off x="725091" y="2863137"/>
            <a:ext cx="1652632"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Pricing &amp; Affordability</a:t>
            </a:r>
            <a:endParaRPr lang="en-US" sz="1400" dirty="0"/>
          </a:p>
        </p:txBody>
      </p:sp>
      <p:sp>
        <p:nvSpPr>
          <p:cNvPr id="19" name="Text 16"/>
          <p:cNvSpPr/>
          <p:nvPr/>
        </p:nvSpPr>
        <p:spPr>
          <a:xfrm>
            <a:off x="725091" y="3252471"/>
            <a:ext cx="3657600"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Regional price ranges, budget examples, and long-term historical trends.</a:t>
            </a:r>
            <a:endParaRPr lang="en-US" sz="1000" dirty="0"/>
          </a:p>
        </p:txBody>
      </p:sp>
      <p:sp>
        <p:nvSpPr>
          <p:cNvPr id="20" name="Shape 17"/>
          <p:cNvSpPr/>
          <p:nvPr/>
        </p:nvSpPr>
        <p:spPr>
          <a:xfrm>
            <a:off x="4761309" y="2549398"/>
            <a:ext cx="609005" cy="112514"/>
          </a:xfrm>
          <a:prstGeom prst="rect">
            <a:avLst/>
          </a:prstGeom>
          <a:solidFill>
            <a:srgbClr val="FFFFFF"/>
          </a:solidFill>
          <a:ln/>
        </p:spPr>
        <p:txBody>
          <a:bodyPr/>
          <a:lstStyle/>
          <a:p>
            <a:endParaRPr lang="en-US"/>
          </a:p>
        </p:txBody>
      </p:sp>
      <p:sp>
        <p:nvSpPr>
          <p:cNvPr id="21" name="Text 18"/>
          <p:cNvSpPr/>
          <p:nvPr/>
        </p:nvSpPr>
        <p:spPr>
          <a:xfrm>
            <a:off x="4761309" y="2549398"/>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MODULE_04</a:t>
            </a:r>
            <a:endParaRPr lang="en-US" sz="584" dirty="0"/>
          </a:p>
        </p:txBody>
      </p:sp>
      <p:sp>
        <p:nvSpPr>
          <p:cNvPr id="22" name="Text 19"/>
          <p:cNvSpPr/>
          <p:nvPr/>
        </p:nvSpPr>
        <p:spPr>
          <a:xfrm>
            <a:off x="4761309" y="2863137"/>
            <a:ext cx="1554721"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Investment Potential</a:t>
            </a:r>
            <a:endParaRPr lang="en-US" sz="1400" dirty="0"/>
          </a:p>
        </p:txBody>
      </p:sp>
      <p:sp>
        <p:nvSpPr>
          <p:cNvPr id="23" name="Text 20"/>
          <p:cNvSpPr/>
          <p:nvPr/>
        </p:nvSpPr>
        <p:spPr>
          <a:xfrm>
            <a:off x="4761309" y="3252471"/>
            <a:ext cx="3657600"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Rental yield benchmarks, demand drivers, and capital appreciation factors.</a:t>
            </a:r>
            <a:endParaRPr lang="en-US" sz="1000" dirty="0"/>
          </a:p>
        </p:txBody>
      </p:sp>
      <p:sp>
        <p:nvSpPr>
          <p:cNvPr id="24" name="Shape 21"/>
          <p:cNvSpPr/>
          <p:nvPr/>
        </p:nvSpPr>
        <p:spPr>
          <a:xfrm>
            <a:off x="725091" y="3693933"/>
            <a:ext cx="609005" cy="112514"/>
          </a:xfrm>
          <a:prstGeom prst="rect">
            <a:avLst/>
          </a:prstGeom>
          <a:solidFill>
            <a:srgbClr val="FFFFFF"/>
          </a:solidFill>
          <a:ln/>
        </p:spPr>
        <p:txBody>
          <a:bodyPr/>
          <a:lstStyle/>
          <a:p>
            <a:endParaRPr lang="en-US"/>
          </a:p>
        </p:txBody>
      </p:sp>
      <p:sp>
        <p:nvSpPr>
          <p:cNvPr id="25" name="Text 22"/>
          <p:cNvSpPr/>
          <p:nvPr/>
        </p:nvSpPr>
        <p:spPr>
          <a:xfrm>
            <a:off x="725091" y="369393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MODULE_05</a:t>
            </a:r>
            <a:endParaRPr lang="en-US" sz="584" dirty="0"/>
          </a:p>
        </p:txBody>
      </p:sp>
      <p:sp>
        <p:nvSpPr>
          <p:cNvPr id="26" name="Text 23"/>
          <p:cNvSpPr/>
          <p:nvPr/>
        </p:nvSpPr>
        <p:spPr>
          <a:xfrm>
            <a:off x="725091" y="4007672"/>
            <a:ext cx="1712969"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Legal &amp; Tax Framework</a:t>
            </a:r>
            <a:endParaRPr lang="en-US" sz="1400" dirty="0"/>
          </a:p>
        </p:txBody>
      </p:sp>
      <p:sp>
        <p:nvSpPr>
          <p:cNvPr id="27" name="Text 24"/>
          <p:cNvSpPr/>
          <p:nvPr/>
        </p:nvSpPr>
        <p:spPr>
          <a:xfrm>
            <a:off x="725091" y="4397006"/>
            <a:ext cx="3657600"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ABSD rates, FTA advantages, property taxes, and the purchase process.</a:t>
            </a:r>
            <a:endParaRPr lang="en-US" sz="1000" dirty="0"/>
          </a:p>
        </p:txBody>
      </p:sp>
      <p:sp>
        <p:nvSpPr>
          <p:cNvPr id="28" name="Shape 25"/>
          <p:cNvSpPr/>
          <p:nvPr/>
        </p:nvSpPr>
        <p:spPr>
          <a:xfrm>
            <a:off x="4761309" y="3693933"/>
            <a:ext cx="609005" cy="112514"/>
          </a:xfrm>
          <a:prstGeom prst="rect">
            <a:avLst/>
          </a:prstGeom>
          <a:solidFill>
            <a:srgbClr val="FFFFFF"/>
          </a:solidFill>
          <a:ln/>
        </p:spPr>
        <p:txBody>
          <a:bodyPr/>
          <a:lstStyle/>
          <a:p>
            <a:endParaRPr lang="en-US"/>
          </a:p>
        </p:txBody>
      </p:sp>
      <p:sp>
        <p:nvSpPr>
          <p:cNvPr id="29" name="Text 26"/>
          <p:cNvSpPr/>
          <p:nvPr/>
        </p:nvSpPr>
        <p:spPr>
          <a:xfrm>
            <a:off x="4761309" y="369393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MODULE_06</a:t>
            </a:r>
            <a:endParaRPr lang="en-US" sz="584" dirty="0"/>
          </a:p>
        </p:txBody>
      </p:sp>
      <p:sp>
        <p:nvSpPr>
          <p:cNvPr id="30" name="Text 27"/>
          <p:cNvSpPr/>
          <p:nvPr/>
        </p:nvSpPr>
        <p:spPr>
          <a:xfrm>
            <a:off x="4761309" y="4007672"/>
            <a:ext cx="1391535"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Case Study &amp; Risks</a:t>
            </a:r>
            <a:endParaRPr lang="en-US" sz="1400" dirty="0"/>
          </a:p>
        </p:txBody>
      </p:sp>
      <p:sp>
        <p:nvSpPr>
          <p:cNvPr id="31" name="Text 28"/>
          <p:cNvSpPr/>
          <p:nvPr/>
        </p:nvSpPr>
        <p:spPr>
          <a:xfrm>
            <a:off x="4761309" y="4397006"/>
            <a:ext cx="3657600"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Financial model breakdown, stress test scenarios, and key risk factors.</a:t>
            </a:r>
            <a:endParaRPr lang="en-US" sz="1000" dirty="0"/>
          </a:p>
        </p:txBody>
      </p:sp>
      <p:sp>
        <p:nvSpPr>
          <p:cNvPr id="32" name="Shape 29"/>
          <p:cNvSpPr/>
          <p:nvPr/>
        </p:nvSpPr>
        <p:spPr>
          <a:xfrm>
            <a:off x="7144" y="4834896"/>
            <a:ext cx="9129713" cy="307181"/>
          </a:xfrm>
          <a:prstGeom prst="rect">
            <a:avLst/>
          </a:prstGeom>
          <a:solidFill>
            <a:srgbClr val="000000">
              <a:alpha val="0"/>
            </a:srgbClr>
          </a:solidFill>
          <a:ln/>
        </p:spPr>
        <p:txBody>
          <a:bodyPr/>
          <a:lstStyle/>
          <a:p>
            <a:endParaRPr lang="en-US"/>
          </a:p>
        </p:txBody>
      </p:sp>
      <p:sp>
        <p:nvSpPr>
          <p:cNvPr id="33" name="Shape 30"/>
          <p:cNvSpPr/>
          <p:nvPr/>
        </p:nvSpPr>
        <p:spPr>
          <a:xfrm>
            <a:off x="7144" y="4834896"/>
            <a:ext cx="9129713" cy="3572"/>
          </a:xfrm>
          <a:prstGeom prst="rect">
            <a:avLst/>
          </a:prstGeom>
          <a:solidFill>
            <a:srgbClr val="000000"/>
          </a:solidFill>
          <a:ln/>
        </p:spPr>
        <p:txBody>
          <a:bodyPr/>
          <a:lstStyle/>
          <a:p>
            <a:endParaRPr lang="en-US"/>
          </a:p>
        </p:txBody>
      </p:sp>
      <p:sp>
        <p:nvSpPr>
          <p:cNvPr id="35" name="Text 32"/>
          <p:cNvSpPr/>
          <p:nvPr/>
        </p:nvSpPr>
        <p:spPr>
          <a:xfrm>
            <a:off x="8222456" y="4920621"/>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05</a:t>
            </a:r>
            <a:endParaRPr lang="en-US" sz="727"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070027" cy="312539"/>
          </a:xfrm>
          <a:prstGeom prst="rect">
            <a:avLst/>
          </a:prstGeom>
          <a:solidFill>
            <a:srgbClr val="000000"/>
          </a:solidFill>
          <a:ln/>
        </p:spPr>
        <p:txBody>
          <a:bodyPr/>
          <a:lstStyle/>
          <a:p>
            <a:endParaRPr lang="en-US"/>
          </a:p>
        </p:txBody>
      </p:sp>
      <p:sp>
        <p:nvSpPr>
          <p:cNvPr id="4" name="Text 1"/>
          <p:cNvSpPr/>
          <p:nvPr/>
        </p:nvSpPr>
        <p:spPr>
          <a:xfrm>
            <a:off x="7144" y="7144"/>
            <a:ext cx="3070027" cy="312539"/>
          </a:xfrm>
          <a:prstGeom prst="rect">
            <a:avLst/>
          </a:prstGeom>
          <a:noFill/>
          <a:ln/>
        </p:spPr>
        <p:txBody>
          <a:bodyPr wrap="square" lIns="255143" tIns="85090" rIns="255143" bIns="8509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MARKET CONTEXT // OVERVIEW-01</a:t>
            </a:r>
            <a:endParaRPr lang="en-US" sz="942" dirty="0"/>
          </a:p>
        </p:txBody>
      </p:sp>
      <p:sp>
        <p:nvSpPr>
          <p:cNvPr id="6" name="Shape 3"/>
          <p:cNvSpPr/>
          <p:nvPr/>
        </p:nvSpPr>
        <p:spPr>
          <a:xfrm>
            <a:off x="7144" y="319683"/>
            <a:ext cx="9129713" cy="3572"/>
          </a:xfrm>
          <a:prstGeom prst="rect">
            <a:avLst/>
          </a:prstGeom>
          <a:solidFill>
            <a:srgbClr val="000000"/>
          </a:solidFill>
          <a:ln/>
        </p:spPr>
        <p:txBody>
          <a:bodyPr/>
          <a:lstStyle/>
          <a:p>
            <a:endParaRPr lang="en-US"/>
          </a:p>
        </p:txBody>
      </p:sp>
      <p:sp>
        <p:nvSpPr>
          <p:cNvPr id="7" name="Text 4"/>
          <p:cNvSpPr/>
          <p:nvPr/>
        </p:nvSpPr>
        <p:spPr>
          <a:xfrm>
            <a:off x="435769" y="835149"/>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Singapore at a Glance</a:t>
            </a:r>
            <a:endParaRPr lang="en-US" sz="2436" dirty="0"/>
          </a:p>
        </p:txBody>
      </p:sp>
      <p:sp>
        <p:nvSpPr>
          <p:cNvPr id="8" name="Shape 5"/>
          <p:cNvSpPr/>
          <p:nvPr/>
        </p:nvSpPr>
        <p:spPr>
          <a:xfrm>
            <a:off x="582216" y="1404863"/>
            <a:ext cx="764381" cy="112514"/>
          </a:xfrm>
          <a:prstGeom prst="rect">
            <a:avLst/>
          </a:prstGeom>
          <a:solidFill>
            <a:srgbClr val="FFFFFF"/>
          </a:solidFill>
          <a:ln/>
        </p:spPr>
        <p:txBody>
          <a:bodyPr/>
          <a:lstStyle/>
          <a:p>
            <a:endParaRPr lang="en-US"/>
          </a:p>
        </p:txBody>
      </p:sp>
      <p:sp>
        <p:nvSpPr>
          <p:cNvPr id="9" name="Text 6"/>
          <p:cNvSpPr/>
          <p:nvPr/>
        </p:nvSpPr>
        <p:spPr>
          <a:xfrm>
            <a:off x="582216" y="1404863"/>
            <a:ext cx="764381"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DEMOGRAPHICS</a:t>
            </a:r>
            <a:endParaRPr lang="en-US" sz="584" dirty="0"/>
          </a:p>
        </p:txBody>
      </p:sp>
      <p:pic>
        <p:nvPicPr>
          <p:cNvPr id="10" name="Image 1" descr="preencoded.png"/>
          <p:cNvPicPr>
            <a:picLocks noChangeAspect="1"/>
          </p:cNvPicPr>
          <p:nvPr/>
        </p:nvPicPr>
        <p:blipFill>
          <a:blip r:embed="rId4"/>
          <a:stretch>
            <a:fillRect/>
          </a:stretch>
        </p:blipFill>
        <p:spPr>
          <a:xfrm>
            <a:off x="653653" y="1851347"/>
            <a:ext cx="285750" cy="228600"/>
          </a:xfrm>
          <a:prstGeom prst="rect">
            <a:avLst/>
          </a:prstGeom>
        </p:spPr>
      </p:pic>
      <p:sp>
        <p:nvSpPr>
          <p:cNvPr id="11" name="Text 7"/>
          <p:cNvSpPr/>
          <p:nvPr/>
        </p:nvSpPr>
        <p:spPr>
          <a:xfrm>
            <a:off x="1082278" y="1711151"/>
            <a:ext cx="2243138" cy="508992"/>
          </a:xfrm>
          <a:prstGeom prst="rect">
            <a:avLst/>
          </a:prstGeom>
          <a:noFill/>
          <a:ln/>
        </p:spPr>
        <p:txBody>
          <a:bodyPr wrap="none" lIns="0" tIns="0" rIns="0" bIns="0" rtlCol="0" anchor="t">
            <a:spAutoFit/>
          </a:bodyPr>
          <a:lstStyle/>
          <a:p>
            <a:pPr marL="0" indent="0" algn="l">
              <a:lnSpc>
                <a:spcPts val="3800"/>
              </a:lnSpc>
              <a:buNone/>
            </a:pPr>
            <a:r>
              <a:rPr lang="en-US" sz="3045" dirty="0">
                <a:solidFill>
                  <a:srgbClr val="000000"/>
                </a:solidFill>
                <a:latin typeface="Space Grotesk" pitchFamily="34" charset="0"/>
                <a:ea typeface="Space Grotesk" pitchFamily="34" charset="-122"/>
                <a:cs typeface="Space Grotesk" pitchFamily="34" charset="-120"/>
              </a:rPr>
              <a:t>~6.0 Million</a:t>
            </a:r>
            <a:endParaRPr lang="en-US" sz="3045" dirty="0"/>
          </a:p>
        </p:txBody>
      </p:sp>
      <p:sp>
        <p:nvSpPr>
          <p:cNvPr id="12" name="Text 8"/>
          <p:cNvSpPr/>
          <p:nvPr/>
        </p:nvSpPr>
        <p:spPr>
          <a:xfrm>
            <a:off x="653653" y="2434456"/>
            <a:ext cx="3629025" cy="400050"/>
          </a:xfrm>
          <a:prstGeom prst="rect">
            <a:avLst/>
          </a:prstGeom>
          <a:noFill/>
          <a:ln/>
        </p:spPr>
        <p:txBody>
          <a:bodyPr wrap="square" lIns="0" tIns="0" rIns="0" bIns="0" rtlCol="0" anchor="t">
            <a:spAutoFit/>
          </a:bodyPr>
          <a:lstStyle/>
          <a:p>
            <a:pPr marL="0" indent="0" algn="l">
              <a:lnSpc>
                <a:spcPts val="1600"/>
              </a:lnSpc>
              <a:buNone/>
            </a:pPr>
            <a:r>
              <a:rPr lang="en-US" sz="1200" dirty="0">
                <a:solidFill>
                  <a:srgbClr val="4A4A4A"/>
                </a:solidFill>
                <a:latin typeface="DM Sans" pitchFamily="34" charset="0"/>
                <a:ea typeface="DM Sans" pitchFamily="34" charset="-122"/>
                <a:cs typeface="DM Sans" pitchFamily="34" charset="-120"/>
              </a:rPr>
              <a:t>Total population including a significant global talent pool and expatriate community.</a:t>
            </a:r>
            <a:endParaRPr lang="en-US" sz="1200" dirty="0"/>
          </a:p>
        </p:txBody>
      </p:sp>
      <p:sp>
        <p:nvSpPr>
          <p:cNvPr id="13" name="Shape 9"/>
          <p:cNvSpPr/>
          <p:nvPr/>
        </p:nvSpPr>
        <p:spPr>
          <a:xfrm>
            <a:off x="4789884" y="1404863"/>
            <a:ext cx="609005" cy="112514"/>
          </a:xfrm>
          <a:prstGeom prst="rect">
            <a:avLst/>
          </a:prstGeom>
          <a:solidFill>
            <a:srgbClr val="FFFFFF"/>
          </a:solidFill>
          <a:ln/>
        </p:spPr>
        <p:txBody>
          <a:bodyPr/>
          <a:lstStyle/>
          <a:p>
            <a:endParaRPr lang="en-US"/>
          </a:p>
        </p:txBody>
      </p:sp>
      <p:sp>
        <p:nvSpPr>
          <p:cNvPr id="14" name="Text 10"/>
          <p:cNvSpPr/>
          <p:nvPr/>
        </p:nvSpPr>
        <p:spPr>
          <a:xfrm>
            <a:off x="4789884" y="140486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GEOGRAPHY</a:t>
            </a:r>
            <a:endParaRPr lang="en-US" sz="584" dirty="0"/>
          </a:p>
        </p:txBody>
      </p:sp>
      <p:pic>
        <p:nvPicPr>
          <p:cNvPr id="15" name="Image 2" descr="preencoded.png"/>
          <p:cNvPicPr>
            <a:picLocks noChangeAspect="1"/>
          </p:cNvPicPr>
          <p:nvPr/>
        </p:nvPicPr>
        <p:blipFill>
          <a:blip r:embed="rId5"/>
          <a:stretch>
            <a:fillRect/>
          </a:stretch>
        </p:blipFill>
        <p:spPr>
          <a:xfrm>
            <a:off x="4861322" y="1851347"/>
            <a:ext cx="257175" cy="228600"/>
          </a:xfrm>
          <a:prstGeom prst="rect">
            <a:avLst/>
          </a:prstGeom>
        </p:spPr>
      </p:pic>
      <p:sp>
        <p:nvSpPr>
          <p:cNvPr id="16" name="Text 11"/>
          <p:cNvSpPr/>
          <p:nvPr/>
        </p:nvSpPr>
        <p:spPr>
          <a:xfrm>
            <a:off x="5261372" y="1711151"/>
            <a:ext cx="1785938" cy="508992"/>
          </a:xfrm>
          <a:prstGeom prst="rect">
            <a:avLst/>
          </a:prstGeom>
          <a:noFill/>
          <a:ln/>
        </p:spPr>
        <p:txBody>
          <a:bodyPr wrap="none" lIns="0" tIns="0" rIns="0" bIns="0" rtlCol="0" anchor="t">
            <a:spAutoFit/>
          </a:bodyPr>
          <a:lstStyle/>
          <a:p>
            <a:pPr marL="0" indent="0" algn="l">
              <a:lnSpc>
                <a:spcPts val="3800"/>
              </a:lnSpc>
              <a:buNone/>
            </a:pPr>
            <a:r>
              <a:rPr lang="en-US" sz="3045" dirty="0">
                <a:solidFill>
                  <a:srgbClr val="000000"/>
                </a:solidFill>
                <a:latin typeface="Space Grotesk" pitchFamily="34" charset="0"/>
                <a:ea typeface="Space Grotesk" pitchFamily="34" charset="-122"/>
                <a:cs typeface="Space Grotesk" pitchFamily="34" charset="-120"/>
              </a:rPr>
              <a:t>~730 km²</a:t>
            </a:r>
            <a:endParaRPr lang="en-US" sz="3045" dirty="0"/>
          </a:p>
        </p:txBody>
      </p:sp>
      <p:sp>
        <p:nvSpPr>
          <p:cNvPr id="17" name="Text 12"/>
          <p:cNvSpPr/>
          <p:nvPr/>
        </p:nvSpPr>
        <p:spPr>
          <a:xfrm>
            <a:off x="4861322" y="2434456"/>
            <a:ext cx="3629025" cy="400050"/>
          </a:xfrm>
          <a:prstGeom prst="rect">
            <a:avLst/>
          </a:prstGeom>
          <a:noFill/>
          <a:ln/>
        </p:spPr>
        <p:txBody>
          <a:bodyPr wrap="square" lIns="0" tIns="0" rIns="0" bIns="0" rtlCol="0" anchor="t">
            <a:spAutoFit/>
          </a:bodyPr>
          <a:lstStyle/>
          <a:p>
            <a:pPr marL="0" indent="0" algn="l">
              <a:lnSpc>
                <a:spcPts val="1600"/>
              </a:lnSpc>
              <a:buNone/>
            </a:pPr>
            <a:r>
              <a:rPr lang="en-US" sz="1200" dirty="0">
                <a:solidFill>
                  <a:srgbClr val="4A4A4A"/>
                </a:solidFill>
                <a:latin typeface="DM Sans" pitchFamily="34" charset="0"/>
                <a:ea typeface="DM Sans" pitchFamily="34" charset="-122"/>
                <a:cs typeface="DM Sans" pitchFamily="34" charset="-120"/>
              </a:rPr>
              <a:t>Highly constrained land area driving inherent scarcity and strategic urban planning.</a:t>
            </a:r>
            <a:endParaRPr lang="en-US" sz="1200" dirty="0"/>
          </a:p>
        </p:txBody>
      </p:sp>
      <p:sp>
        <p:nvSpPr>
          <p:cNvPr id="18" name="Shape 13"/>
          <p:cNvSpPr/>
          <p:nvPr/>
        </p:nvSpPr>
        <p:spPr>
          <a:xfrm>
            <a:off x="582216" y="3047926"/>
            <a:ext cx="609005" cy="112514"/>
          </a:xfrm>
          <a:prstGeom prst="rect">
            <a:avLst/>
          </a:prstGeom>
          <a:solidFill>
            <a:srgbClr val="FFFFFF"/>
          </a:solidFill>
          <a:ln/>
        </p:spPr>
        <p:txBody>
          <a:bodyPr/>
          <a:lstStyle/>
          <a:p>
            <a:endParaRPr lang="en-US"/>
          </a:p>
        </p:txBody>
      </p:sp>
      <p:sp>
        <p:nvSpPr>
          <p:cNvPr id="19" name="Text 14"/>
          <p:cNvSpPr/>
          <p:nvPr/>
        </p:nvSpPr>
        <p:spPr>
          <a:xfrm>
            <a:off x="582216" y="3047926"/>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ECONOMICS</a:t>
            </a:r>
            <a:endParaRPr lang="en-US" sz="584" dirty="0"/>
          </a:p>
        </p:txBody>
      </p:sp>
      <p:pic>
        <p:nvPicPr>
          <p:cNvPr id="20" name="Image 3" descr="preencoded.png"/>
          <p:cNvPicPr>
            <a:picLocks noChangeAspect="1"/>
          </p:cNvPicPr>
          <p:nvPr/>
        </p:nvPicPr>
        <p:blipFill>
          <a:blip r:embed="rId6"/>
          <a:stretch>
            <a:fillRect/>
          </a:stretch>
        </p:blipFill>
        <p:spPr>
          <a:xfrm>
            <a:off x="653653" y="3494410"/>
            <a:ext cx="228600" cy="228600"/>
          </a:xfrm>
          <a:prstGeom prst="rect">
            <a:avLst/>
          </a:prstGeom>
        </p:spPr>
      </p:pic>
      <p:sp>
        <p:nvSpPr>
          <p:cNvPr id="21" name="Text 15"/>
          <p:cNvSpPr/>
          <p:nvPr/>
        </p:nvSpPr>
        <p:spPr>
          <a:xfrm>
            <a:off x="1025128" y="3354214"/>
            <a:ext cx="1987748" cy="508992"/>
          </a:xfrm>
          <a:prstGeom prst="rect">
            <a:avLst/>
          </a:prstGeom>
          <a:noFill/>
          <a:ln/>
        </p:spPr>
        <p:txBody>
          <a:bodyPr wrap="none" lIns="0" tIns="0" rIns="0" bIns="0" rtlCol="0" anchor="t">
            <a:spAutoFit/>
          </a:bodyPr>
          <a:lstStyle/>
          <a:p>
            <a:pPr marL="0" indent="0" algn="l">
              <a:lnSpc>
                <a:spcPts val="3800"/>
              </a:lnSpc>
              <a:buNone/>
            </a:pPr>
            <a:r>
              <a:rPr lang="en-US" sz="3045" dirty="0">
                <a:solidFill>
                  <a:srgbClr val="000000"/>
                </a:solidFill>
                <a:latin typeface="Space Grotesk" pitchFamily="34" charset="0"/>
                <a:ea typeface="Space Grotesk" pitchFamily="34" charset="-122"/>
                <a:cs typeface="Space Grotesk" pitchFamily="34" charset="-120"/>
              </a:rPr>
              <a:t>AAA Rated</a:t>
            </a:r>
            <a:endParaRPr lang="en-US" sz="3045" dirty="0"/>
          </a:p>
        </p:txBody>
      </p:sp>
      <p:sp>
        <p:nvSpPr>
          <p:cNvPr id="22" name="Text 16"/>
          <p:cNvSpPr/>
          <p:nvPr/>
        </p:nvSpPr>
        <p:spPr>
          <a:xfrm>
            <a:off x="653653" y="4077519"/>
            <a:ext cx="3629025" cy="400050"/>
          </a:xfrm>
          <a:prstGeom prst="rect">
            <a:avLst/>
          </a:prstGeom>
          <a:noFill/>
          <a:ln/>
        </p:spPr>
        <p:txBody>
          <a:bodyPr wrap="square" lIns="0" tIns="0" rIns="0" bIns="0" rtlCol="0" anchor="t">
            <a:spAutoFit/>
          </a:bodyPr>
          <a:lstStyle/>
          <a:p>
            <a:pPr marL="0" indent="0" algn="l">
              <a:lnSpc>
                <a:spcPts val="1600"/>
              </a:lnSpc>
              <a:buNone/>
            </a:pPr>
            <a:r>
              <a:rPr lang="en-US" sz="1200" dirty="0">
                <a:solidFill>
                  <a:srgbClr val="4A4A4A"/>
                </a:solidFill>
                <a:latin typeface="DM Sans" pitchFamily="34" charset="0"/>
                <a:ea typeface="DM Sans" pitchFamily="34" charset="-122"/>
                <a:cs typeface="DM Sans" pitchFamily="34" charset="-120"/>
              </a:rPr>
              <a:t>One of the highest GDP per capita globally with a robust, diversified economic base.</a:t>
            </a:r>
            <a:endParaRPr lang="en-US" sz="1200" dirty="0"/>
          </a:p>
        </p:txBody>
      </p:sp>
      <p:sp>
        <p:nvSpPr>
          <p:cNvPr id="23" name="Shape 17"/>
          <p:cNvSpPr/>
          <p:nvPr/>
        </p:nvSpPr>
        <p:spPr>
          <a:xfrm>
            <a:off x="4789884" y="3047926"/>
            <a:ext cx="660797" cy="112514"/>
          </a:xfrm>
          <a:prstGeom prst="rect">
            <a:avLst/>
          </a:prstGeom>
          <a:solidFill>
            <a:srgbClr val="FFFFFF"/>
          </a:solidFill>
          <a:ln/>
        </p:spPr>
        <p:txBody>
          <a:bodyPr/>
          <a:lstStyle/>
          <a:p>
            <a:endParaRPr lang="en-US"/>
          </a:p>
        </p:txBody>
      </p:sp>
      <p:sp>
        <p:nvSpPr>
          <p:cNvPr id="24" name="Text 18"/>
          <p:cNvSpPr/>
          <p:nvPr/>
        </p:nvSpPr>
        <p:spPr>
          <a:xfrm>
            <a:off x="4789884" y="3047926"/>
            <a:ext cx="660797"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HUB_STATUS</a:t>
            </a:r>
            <a:endParaRPr lang="en-US" sz="584" dirty="0"/>
          </a:p>
        </p:txBody>
      </p:sp>
      <p:pic>
        <p:nvPicPr>
          <p:cNvPr id="25" name="Image 4" descr="preencoded.png"/>
          <p:cNvPicPr>
            <a:picLocks noChangeAspect="1"/>
          </p:cNvPicPr>
          <p:nvPr/>
        </p:nvPicPr>
        <p:blipFill>
          <a:blip r:embed="rId7"/>
          <a:stretch>
            <a:fillRect/>
          </a:stretch>
        </p:blipFill>
        <p:spPr>
          <a:xfrm>
            <a:off x="4861322" y="3494410"/>
            <a:ext cx="228600" cy="228600"/>
          </a:xfrm>
          <a:prstGeom prst="rect">
            <a:avLst/>
          </a:prstGeom>
        </p:spPr>
      </p:pic>
      <p:sp>
        <p:nvSpPr>
          <p:cNvPr id="26" name="Text 19"/>
          <p:cNvSpPr/>
          <p:nvPr/>
        </p:nvSpPr>
        <p:spPr>
          <a:xfrm>
            <a:off x="5232797" y="3354214"/>
            <a:ext cx="2075259" cy="508992"/>
          </a:xfrm>
          <a:prstGeom prst="rect">
            <a:avLst/>
          </a:prstGeom>
          <a:noFill/>
          <a:ln/>
        </p:spPr>
        <p:txBody>
          <a:bodyPr wrap="none" lIns="0" tIns="0" rIns="0" bIns="0" rtlCol="0" anchor="t">
            <a:spAutoFit/>
          </a:bodyPr>
          <a:lstStyle/>
          <a:p>
            <a:pPr marL="0" indent="0" algn="l">
              <a:lnSpc>
                <a:spcPts val="3800"/>
              </a:lnSpc>
              <a:buNone/>
            </a:pPr>
            <a:r>
              <a:rPr lang="en-US" sz="3045" dirty="0">
                <a:solidFill>
                  <a:srgbClr val="000000"/>
                </a:solidFill>
                <a:latin typeface="Space Grotesk" pitchFamily="34" charset="0"/>
                <a:ea typeface="Space Grotesk" pitchFamily="34" charset="-122"/>
                <a:cs typeface="Space Grotesk" pitchFamily="34" charset="-120"/>
              </a:rPr>
              <a:t>Global Hub</a:t>
            </a:r>
            <a:endParaRPr lang="en-US" sz="3045" dirty="0"/>
          </a:p>
        </p:txBody>
      </p:sp>
      <p:sp>
        <p:nvSpPr>
          <p:cNvPr id="27" name="Text 20"/>
          <p:cNvSpPr/>
          <p:nvPr/>
        </p:nvSpPr>
        <p:spPr>
          <a:xfrm>
            <a:off x="4861322" y="4077519"/>
            <a:ext cx="3629025" cy="400050"/>
          </a:xfrm>
          <a:prstGeom prst="rect">
            <a:avLst/>
          </a:prstGeom>
          <a:noFill/>
          <a:ln/>
        </p:spPr>
        <p:txBody>
          <a:bodyPr wrap="square" lIns="0" tIns="0" rIns="0" bIns="0" rtlCol="0" anchor="t">
            <a:spAutoFit/>
          </a:bodyPr>
          <a:lstStyle/>
          <a:p>
            <a:pPr marL="0" indent="0" algn="l">
              <a:lnSpc>
                <a:spcPts val="1600"/>
              </a:lnSpc>
              <a:buNone/>
            </a:pPr>
            <a:r>
              <a:rPr lang="en-US" sz="1200" dirty="0">
                <a:solidFill>
                  <a:srgbClr val="4A4A4A"/>
                </a:solidFill>
                <a:latin typeface="DM Sans" pitchFamily="34" charset="0"/>
                <a:ea typeface="DM Sans" pitchFamily="34" charset="-122"/>
                <a:cs typeface="DM Sans" pitchFamily="34" charset="-120"/>
              </a:rPr>
              <a:t>A primary financial and commercial gateway for the Asia-Pacific region.</a:t>
            </a:r>
            <a:endParaRPr lang="en-US" sz="1200" dirty="0"/>
          </a:p>
        </p:txBody>
      </p:sp>
      <p:sp>
        <p:nvSpPr>
          <p:cNvPr id="28" name="Shape 21"/>
          <p:cNvSpPr/>
          <p:nvPr/>
        </p:nvSpPr>
        <p:spPr>
          <a:xfrm>
            <a:off x="7144" y="4714875"/>
            <a:ext cx="9129713" cy="421481"/>
          </a:xfrm>
          <a:prstGeom prst="rect">
            <a:avLst/>
          </a:prstGeom>
          <a:solidFill>
            <a:srgbClr val="000000">
              <a:alpha val="0"/>
            </a:srgbClr>
          </a:solidFill>
          <a:ln/>
        </p:spPr>
        <p:txBody>
          <a:bodyPr/>
          <a:lstStyle/>
          <a:p>
            <a:endParaRPr lang="en-US"/>
          </a:p>
        </p:txBody>
      </p:sp>
      <p:sp>
        <p:nvSpPr>
          <p:cNvPr id="29" name="Shape 22"/>
          <p:cNvSpPr/>
          <p:nvPr/>
        </p:nvSpPr>
        <p:spPr>
          <a:xfrm>
            <a:off x="7144" y="4714875"/>
            <a:ext cx="9129713" cy="3572"/>
          </a:xfrm>
          <a:prstGeom prst="rect">
            <a:avLst/>
          </a:prstGeom>
          <a:solidFill>
            <a:srgbClr val="000000"/>
          </a:solidFill>
          <a:ln/>
        </p:spPr>
        <p:txBody>
          <a:bodyPr/>
          <a:lstStyle/>
          <a:p>
            <a:endParaRPr lang="en-US"/>
          </a:p>
        </p:txBody>
      </p:sp>
      <p:sp>
        <p:nvSpPr>
          <p:cNvPr id="31" name="Text 24"/>
          <p:cNvSpPr/>
          <p:nvPr/>
        </p:nvSpPr>
        <p:spPr>
          <a:xfrm>
            <a:off x="8222456" y="4861322"/>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06</a:t>
            </a:r>
            <a:endParaRPr lang="en-US" sz="727"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343275" cy="312539"/>
          </a:xfrm>
          <a:prstGeom prst="rect">
            <a:avLst/>
          </a:prstGeom>
          <a:solidFill>
            <a:srgbClr val="000000"/>
          </a:solidFill>
          <a:ln/>
        </p:spPr>
        <p:txBody>
          <a:bodyPr/>
          <a:lstStyle/>
          <a:p>
            <a:endParaRPr lang="en-US"/>
          </a:p>
        </p:txBody>
      </p:sp>
      <p:sp>
        <p:nvSpPr>
          <p:cNvPr id="4" name="Text 1"/>
          <p:cNvSpPr/>
          <p:nvPr/>
        </p:nvSpPr>
        <p:spPr>
          <a:xfrm>
            <a:off x="7144" y="7144"/>
            <a:ext cx="3343275" cy="312539"/>
          </a:xfrm>
          <a:prstGeom prst="rect">
            <a:avLst/>
          </a:prstGeom>
          <a:noFill/>
          <a:ln/>
        </p:spPr>
        <p:txBody>
          <a:bodyPr wrap="square" lIns="255143" tIns="85090" rIns="255143" bIns="8509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ECONOMIC STRUCTURE // SECTORS-01</a:t>
            </a:r>
            <a:endParaRPr lang="en-US" sz="942" dirty="0"/>
          </a:p>
        </p:txBody>
      </p:sp>
      <p:sp>
        <p:nvSpPr>
          <p:cNvPr id="5" name="Shape 2"/>
          <p:cNvSpPr/>
          <p:nvPr/>
        </p:nvSpPr>
        <p:spPr>
          <a:xfrm>
            <a:off x="7144" y="319683"/>
            <a:ext cx="9129713" cy="4395192"/>
          </a:xfrm>
          <a:prstGeom prst="rect">
            <a:avLst/>
          </a:prstGeom>
          <a:solidFill>
            <a:srgbClr val="000000">
              <a:alpha val="0"/>
            </a:srgbClr>
          </a:solidFill>
          <a:ln/>
        </p:spPr>
        <p:txBody>
          <a:bodyPr/>
          <a:lstStyle/>
          <a:p>
            <a:endParaRPr lang="en-US"/>
          </a:p>
        </p:txBody>
      </p:sp>
      <p:sp>
        <p:nvSpPr>
          <p:cNvPr id="6" name="Shape 3"/>
          <p:cNvSpPr/>
          <p:nvPr/>
        </p:nvSpPr>
        <p:spPr>
          <a:xfrm>
            <a:off x="7144" y="319683"/>
            <a:ext cx="9129713" cy="3572"/>
          </a:xfrm>
          <a:prstGeom prst="rect">
            <a:avLst/>
          </a:prstGeom>
          <a:solidFill>
            <a:srgbClr val="000000"/>
          </a:solidFill>
          <a:ln/>
        </p:spPr>
        <p:txBody>
          <a:bodyPr/>
          <a:lstStyle/>
          <a:p>
            <a:endParaRPr lang="en-US"/>
          </a:p>
        </p:txBody>
      </p:sp>
      <p:sp>
        <p:nvSpPr>
          <p:cNvPr id="7" name="Text 4"/>
          <p:cNvSpPr/>
          <p:nvPr/>
        </p:nvSpPr>
        <p:spPr>
          <a:xfrm>
            <a:off x="435769" y="835149"/>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Major Industries &amp; Economic Drivers</a:t>
            </a:r>
            <a:endParaRPr lang="en-US" sz="2436" dirty="0"/>
          </a:p>
        </p:txBody>
      </p:sp>
      <p:sp>
        <p:nvSpPr>
          <p:cNvPr id="8" name="Shape 5"/>
          <p:cNvSpPr/>
          <p:nvPr/>
        </p:nvSpPr>
        <p:spPr>
          <a:xfrm>
            <a:off x="582216" y="1404863"/>
            <a:ext cx="609005" cy="112514"/>
          </a:xfrm>
          <a:prstGeom prst="rect">
            <a:avLst/>
          </a:prstGeom>
          <a:solidFill>
            <a:srgbClr val="FFFFFF"/>
          </a:solidFill>
          <a:ln/>
        </p:spPr>
        <p:txBody>
          <a:bodyPr/>
          <a:lstStyle/>
          <a:p>
            <a:endParaRPr lang="en-US"/>
          </a:p>
        </p:txBody>
      </p:sp>
      <p:sp>
        <p:nvSpPr>
          <p:cNvPr id="9" name="Text 6"/>
          <p:cNvSpPr/>
          <p:nvPr/>
        </p:nvSpPr>
        <p:spPr>
          <a:xfrm>
            <a:off x="582216" y="140486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SECTOR_01</a:t>
            </a:r>
            <a:endParaRPr lang="en-US" sz="584" dirty="0"/>
          </a:p>
        </p:txBody>
      </p:sp>
      <p:pic>
        <p:nvPicPr>
          <p:cNvPr id="10" name="Image 1" descr="preencoded.png"/>
          <p:cNvPicPr>
            <a:picLocks noChangeAspect="1"/>
          </p:cNvPicPr>
          <p:nvPr/>
        </p:nvPicPr>
        <p:blipFill>
          <a:blip r:embed="rId4"/>
          <a:stretch>
            <a:fillRect/>
          </a:stretch>
        </p:blipFill>
        <p:spPr>
          <a:xfrm>
            <a:off x="582216" y="1779073"/>
            <a:ext cx="171450" cy="171450"/>
          </a:xfrm>
          <a:prstGeom prst="rect">
            <a:avLst/>
          </a:prstGeom>
        </p:spPr>
      </p:pic>
      <p:sp>
        <p:nvSpPr>
          <p:cNvPr id="11" name="Text 7"/>
          <p:cNvSpPr/>
          <p:nvPr/>
        </p:nvSpPr>
        <p:spPr>
          <a:xfrm>
            <a:off x="860822" y="1763892"/>
            <a:ext cx="1355527"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Financial Services</a:t>
            </a:r>
            <a:endParaRPr lang="en-US" sz="1090" dirty="0"/>
          </a:p>
        </p:txBody>
      </p:sp>
      <p:sp>
        <p:nvSpPr>
          <p:cNvPr id="12" name="Text 8"/>
          <p:cNvSpPr/>
          <p:nvPr/>
        </p:nvSpPr>
        <p:spPr>
          <a:xfrm>
            <a:off x="582216" y="2210433"/>
            <a:ext cx="2369325"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Global hub for banking, asset management, and insurance.</a:t>
            </a:r>
            <a:endParaRPr lang="en-US" sz="1000" dirty="0"/>
          </a:p>
        </p:txBody>
      </p:sp>
      <p:sp>
        <p:nvSpPr>
          <p:cNvPr id="13" name="Shape 9"/>
          <p:cNvSpPr/>
          <p:nvPr/>
        </p:nvSpPr>
        <p:spPr>
          <a:xfrm>
            <a:off x="3387310" y="1404863"/>
            <a:ext cx="609005" cy="112514"/>
          </a:xfrm>
          <a:prstGeom prst="rect">
            <a:avLst/>
          </a:prstGeom>
          <a:solidFill>
            <a:srgbClr val="FFFFFF"/>
          </a:solidFill>
          <a:ln/>
        </p:spPr>
        <p:txBody>
          <a:bodyPr/>
          <a:lstStyle/>
          <a:p>
            <a:endParaRPr lang="en-US"/>
          </a:p>
        </p:txBody>
      </p:sp>
      <p:sp>
        <p:nvSpPr>
          <p:cNvPr id="14" name="Text 10"/>
          <p:cNvSpPr/>
          <p:nvPr/>
        </p:nvSpPr>
        <p:spPr>
          <a:xfrm>
            <a:off x="3387310" y="140486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SECTOR_02</a:t>
            </a:r>
            <a:endParaRPr lang="en-US" sz="584" dirty="0"/>
          </a:p>
        </p:txBody>
      </p:sp>
      <p:pic>
        <p:nvPicPr>
          <p:cNvPr id="15" name="Image 2" descr="preencoded.png"/>
          <p:cNvPicPr>
            <a:picLocks noChangeAspect="1"/>
          </p:cNvPicPr>
          <p:nvPr/>
        </p:nvPicPr>
        <p:blipFill>
          <a:blip r:embed="rId5"/>
          <a:stretch>
            <a:fillRect/>
          </a:stretch>
        </p:blipFill>
        <p:spPr>
          <a:xfrm>
            <a:off x="3387310" y="1779073"/>
            <a:ext cx="171450" cy="171450"/>
          </a:xfrm>
          <a:prstGeom prst="rect">
            <a:avLst/>
          </a:prstGeom>
        </p:spPr>
      </p:pic>
      <p:sp>
        <p:nvSpPr>
          <p:cNvPr id="16" name="Text 11"/>
          <p:cNvSpPr/>
          <p:nvPr/>
        </p:nvSpPr>
        <p:spPr>
          <a:xfrm>
            <a:off x="3665916" y="1763892"/>
            <a:ext cx="885825"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Technology</a:t>
            </a:r>
            <a:endParaRPr lang="en-US" sz="1090" dirty="0"/>
          </a:p>
        </p:txBody>
      </p:sp>
      <p:sp>
        <p:nvSpPr>
          <p:cNvPr id="17" name="Text 12"/>
          <p:cNvSpPr/>
          <p:nvPr/>
        </p:nvSpPr>
        <p:spPr>
          <a:xfrm>
            <a:off x="3387310" y="2210433"/>
            <a:ext cx="2369353"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Regional HQ for global tech giants and a thriving startup ecosystem.</a:t>
            </a:r>
            <a:endParaRPr lang="en-US" sz="1000" dirty="0"/>
          </a:p>
        </p:txBody>
      </p:sp>
      <p:sp>
        <p:nvSpPr>
          <p:cNvPr id="18" name="Shape 13"/>
          <p:cNvSpPr/>
          <p:nvPr/>
        </p:nvSpPr>
        <p:spPr>
          <a:xfrm>
            <a:off x="6192431" y="1404863"/>
            <a:ext cx="609005" cy="112514"/>
          </a:xfrm>
          <a:prstGeom prst="rect">
            <a:avLst/>
          </a:prstGeom>
          <a:solidFill>
            <a:srgbClr val="FFFFFF"/>
          </a:solidFill>
          <a:ln/>
        </p:spPr>
        <p:txBody>
          <a:bodyPr/>
          <a:lstStyle/>
          <a:p>
            <a:endParaRPr lang="en-US"/>
          </a:p>
        </p:txBody>
      </p:sp>
      <p:sp>
        <p:nvSpPr>
          <p:cNvPr id="19" name="Text 14"/>
          <p:cNvSpPr/>
          <p:nvPr/>
        </p:nvSpPr>
        <p:spPr>
          <a:xfrm>
            <a:off x="6192431" y="140486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SECTOR_03</a:t>
            </a:r>
            <a:endParaRPr lang="en-US" sz="584" dirty="0"/>
          </a:p>
        </p:txBody>
      </p:sp>
      <p:pic>
        <p:nvPicPr>
          <p:cNvPr id="20" name="Image 3" descr="preencoded.png"/>
          <p:cNvPicPr>
            <a:picLocks noChangeAspect="1"/>
          </p:cNvPicPr>
          <p:nvPr/>
        </p:nvPicPr>
        <p:blipFill>
          <a:blip r:embed="rId6"/>
          <a:stretch>
            <a:fillRect/>
          </a:stretch>
        </p:blipFill>
        <p:spPr>
          <a:xfrm>
            <a:off x="6192431" y="1779073"/>
            <a:ext cx="192881" cy="171450"/>
          </a:xfrm>
          <a:prstGeom prst="rect">
            <a:avLst/>
          </a:prstGeom>
        </p:spPr>
      </p:pic>
      <p:sp>
        <p:nvSpPr>
          <p:cNvPr id="21" name="Text 15"/>
          <p:cNvSpPr/>
          <p:nvPr/>
        </p:nvSpPr>
        <p:spPr>
          <a:xfrm>
            <a:off x="6492469" y="1763892"/>
            <a:ext cx="1135856"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Manufacturing</a:t>
            </a:r>
            <a:endParaRPr lang="en-US" sz="1090" dirty="0"/>
          </a:p>
        </p:txBody>
      </p:sp>
      <p:sp>
        <p:nvSpPr>
          <p:cNvPr id="22" name="Text 16"/>
          <p:cNvSpPr/>
          <p:nvPr/>
        </p:nvSpPr>
        <p:spPr>
          <a:xfrm>
            <a:off x="6192431" y="2210433"/>
            <a:ext cx="2369325"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High-value electronics, semiconductors, and precision engineering.</a:t>
            </a:r>
            <a:endParaRPr lang="en-US" sz="1000" dirty="0"/>
          </a:p>
        </p:txBody>
      </p:sp>
      <p:sp>
        <p:nvSpPr>
          <p:cNvPr id="23" name="Shape 17"/>
          <p:cNvSpPr/>
          <p:nvPr/>
        </p:nvSpPr>
        <p:spPr>
          <a:xfrm>
            <a:off x="582216" y="2840757"/>
            <a:ext cx="609005" cy="112514"/>
          </a:xfrm>
          <a:prstGeom prst="rect">
            <a:avLst/>
          </a:prstGeom>
          <a:solidFill>
            <a:srgbClr val="FFFFFF"/>
          </a:solidFill>
          <a:ln/>
        </p:spPr>
        <p:txBody>
          <a:bodyPr/>
          <a:lstStyle/>
          <a:p>
            <a:endParaRPr lang="en-US"/>
          </a:p>
        </p:txBody>
      </p:sp>
      <p:sp>
        <p:nvSpPr>
          <p:cNvPr id="24" name="Text 18"/>
          <p:cNvSpPr/>
          <p:nvPr/>
        </p:nvSpPr>
        <p:spPr>
          <a:xfrm>
            <a:off x="582216" y="2840757"/>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SECTOR_04</a:t>
            </a:r>
            <a:endParaRPr lang="en-US" sz="584" dirty="0"/>
          </a:p>
        </p:txBody>
      </p:sp>
      <p:pic>
        <p:nvPicPr>
          <p:cNvPr id="25" name="Image 4" descr="preencoded.png"/>
          <p:cNvPicPr>
            <a:picLocks noChangeAspect="1"/>
          </p:cNvPicPr>
          <p:nvPr/>
        </p:nvPicPr>
        <p:blipFill>
          <a:blip r:embed="rId7"/>
          <a:stretch>
            <a:fillRect/>
          </a:stretch>
        </p:blipFill>
        <p:spPr>
          <a:xfrm>
            <a:off x="582216" y="3214967"/>
            <a:ext cx="192881" cy="171450"/>
          </a:xfrm>
          <a:prstGeom prst="rect">
            <a:avLst/>
          </a:prstGeom>
        </p:spPr>
      </p:pic>
      <p:sp>
        <p:nvSpPr>
          <p:cNvPr id="26" name="Text 19"/>
          <p:cNvSpPr/>
          <p:nvPr/>
        </p:nvSpPr>
        <p:spPr>
          <a:xfrm>
            <a:off x="882253" y="3199786"/>
            <a:ext cx="1280517"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Logistics &amp; Trade</a:t>
            </a:r>
            <a:endParaRPr lang="en-US" sz="1090" dirty="0"/>
          </a:p>
        </p:txBody>
      </p:sp>
      <p:sp>
        <p:nvSpPr>
          <p:cNvPr id="27" name="Text 20"/>
          <p:cNvSpPr/>
          <p:nvPr/>
        </p:nvSpPr>
        <p:spPr>
          <a:xfrm>
            <a:off x="582216" y="3646326"/>
            <a:ext cx="2369325"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One of the world's busiest ports and a critical global trade node.</a:t>
            </a:r>
            <a:endParaRPr lang="en-US" sz="1000" dirty="0"/>
          </a:p>
        </p:txBody>
      </p:sp>
      <p:sp>
        <p:nvSpPr>
          <p:cNvPr id="28" name="Shape 21"/>
          <p:cNvSpPr/>
          <p:nvPr/>
        </p:nvSpPr>
        <p:spPr>
          <a:xfrm>
            <a:off x="3387310" y="2840757"/>
            <a:ext cx="609005" cy="112514"/>
          </a:xfrm>
          <a:prstGeom prst="rect">
            <a:avLst/>
          </a:prstGeom>
          <a:solidFill>
            <a:srgbClr val="FFFFFF"/>
          </a:solidFill>
          <a:ln/>
        </p:spPr>
        <p:txBody>
          <a:bodyPr/>
          <a:lstStyle/>
          <a:p>
            <a:endParaRPr lang="en-US"/>
          </a:p>
        </p:txBody>
      </p:sp>
      <p:sp>
        <p:nvSpPr>
          <p:cNvPr id="29" name="Text 22"/>
          <p:cNvSpPr/>
          <p:nvPr/>
        </p:nvSpPr>
        <p:spPr>
          <a:xfrm>
            <a:off x="3387310" y="2840757"/>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SECTOR_05</a:t>
            </a:r>
            <a:endParaRPr lang="en-US" sz="584" dirty="0"/>
          </a:p>
        </p:txBody>
      </p:sp>
      <p:pic>
        <p:nvPicPr>
          <p:cNvPr id="30" name="Image 5" descr="preencoded.png"/>
          <p:cNvPicPr>
            <a:picLocks noChangeAspect="1"/>
          </p:cNvPicPr>
          <p:nvPr/>
        </p:nvPicPr>
        <p:blipFill>
          <a:blip r:embed="rId8"/>
          <a:stretch>
            <a:fillRect/>
          </a:stretch>
        </p:blipFill>
        <p:spPr>
          <a:xfrm>
            <a:off x="3387310" y="3214967"/>
            <a:ext cx="150019" cy="171450"/>
          </a:xfrm>
          <a:prstGeom prst="rect">
            <a:avLst/>
          </a:prstGeom>
        </p:spPr>
      </p:pic>
      <p:sp>
        <p:nvSpPr>
          <p:cNvPr id="31" name="Text 23"/>
          <p:cNvSpPr/>
          <p:nvPr/>
        </p:nvSpPr>
        <p:spPr>
          <a:xfrm>
            <a:off x="3644485" y="3199786"/>
            <a:ext cx="837605"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BioMedical</a:t>
            </a:r>
            <a:endParaRPr lang="en-US" sz="1090" dirty="0"/>
          </a:p>
        </p:txBody>
      </p:sp>
      <p:sp>
        <p:nvSpPr>
          <p:cNvPr id="32" name="Text 24"/>
          <p:cNvSpPr/>
          <p:nvPr/>
        </p:nvSpPr>
        <p:spPr>
          <a:xfrm>
            <a:off x="3387310" y="3646326"/>
            <a:ext cx="2369353"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Leading center for pharmaceutical manufacturing and R&amp;D.</a:t>
            </a:r>
            <a:endParaRPr lang="en-US" sz="1000" dirty="0"/>
          </a:p>
        </p:txBody>
      </p:sp>
      <p:sp>
        <p:nvSpPr>
          <p:cNvPr id="33" name="Shape 25"/>
          <p:cNvSpPr/>
          <p:nvPr/>
        </p:nvSpPr>
        <p:spPr>
          <a:xfrm>
            <a:off x="6192431" y="2840757"/>
            <a:ext cx="609005" cy="112514"/>
          </a:xfrm>
          <a:prstGeom prst="rect">
            <a:avLst/>
          </a:prstGeom>
          <a:solidFill>
            <a:srgbClr val="FFFFFF"/>
          </a:solidFill>
          <a:ln/>
        </p:spPr>
        <p:txBody>
          <a:bodyPr/>
          <a:lstStyle/>
          <a:p>
            <a:endParaRPr lang="en-US"/>
          </a:p>
        </p:txBody>
      </p:sp>
      <p:sp>
        <p:nvSpPr>
          <p:cNvPr id="34" name="Text 26"/>
          <p:cNvSpPr/>
          <p:nvPr/>
        </p:nvSpPr>
        <p:spPr>
          <a:xfrm>
            <a:off x="6192431" y="2840757"/>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SECTOR_06</a:t>
            </a:r>
            <a:endParaRPr lang="en-US" sz="584" dirty="0"/>
          </a:p>
        </p:txBody>
      </p:sp>
      <p:pic>
        <p:nvPicPr>
          <p:cNvPr id="35" name="Image 6" descr="preencoded.png"/>
          <p:cNvPicPr>
            <a:picLocks noChangeAspect="1"/>
          </p:cNvPicPr>
          <p:nvPr/>
        </p:nvPicPr>
        <p:blipFill>
          <a:blip r:embed="rId9"/>
          <a:stretch>
            <a:fillRect/>
          </a:stretch>
        </p:blipFill>
        <p:spPr>
          <a:xfrm>
            <a:off x="6192431" y="3214967"/>
            <a:ext cx="171450" cy="171450"/>
          </a:xfrm>
          <a:prstGeom prst="rect">
            <a:avLst/>
          </a:prstGeom>
        </p:spPr>
      </p:pic>
      <p:sp>
        <p:nvSpPr>
          <p:cNvPr id="36" name="Text 27"/>
          <p:cNvSpPr/>
          <p:nvPr/>
        </p:nvSpPr>
        <p:spPr>
          <a:xfrm>
            <a:off x="6471038" y="3199786"/>
            <a:ext cx="1153716"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Global Services</a:t>
            </a:r>
            <a:endParaRPr lang="en-US" sz="1090" dirty="0"/>
          </a:p>
        </p:txBody>
      </p:sp>
      <p:sp>
        <p:nvSpPr>
          <p:cNvPr id="37" name="Text 28"/>
          <p:cNvSpPr/>
          <p:nvPr/>
        </p:nvSpPr>
        <p:spPr>
          <a:xfrm>
            <a:off x="6192431" y="3646326"/>
            <a:ext cx="2369325"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Professional services, legal, and consulting for the APAC region.</a:t>
            </a:r>
            <a:endParaRPr lang="en-US" sz="1000" dirty="0"/>
          </a:p>
        </p:txBody>
      </p:sp>
      <p:sp>
        <p:nvSpPr>
          <p:cNvPr id="38" name="Shape 29"/>
          <p:cNvSpPr/>
          <p:nvPr/>
        </p:nvSpPr>
        <p:spPr>
          <a:xfrm>
            <a:off x="7144" y="4714875"/>
            <a:ext cx="9129713" cy="421481"/>
          </a:xfrm>
          <a:prstGeom prst="rect">
            <a:avLst/>
          </a:prstGeom>
          <a:solidFill>
            <a:srgbClr val="000000">
              <a:alpha val="0"/>
            </a:srgbClr>
          </a:solidFill>
          <a:ln/>
        </p:spPr>
        <p:txBody>
          <a:bodyPr/>
          <a:lstStyle/>
          <a:p>
            <a:endParaRPr lang="en-US"/>
          </a:p>
        </p:txBody>
      </p:sp>
      <p:sp>
        <p:nvSpPr>
          <p:cNvPr id="39" name="Shape 30"/>
          <p:cNvSpPr/>
          <p:nvPr/>
        </p:nvSpPr>
        <p:spPr>
          <a:xfrm>
            <a:off x="7144" y="4714875"/>
            <a:ext cx="9129713" cy="3572"/>
          </a:xfrm>
          <a:prstGeom prst="rect">
            <a:avLst/>
          </a:prstGeom>
          <a:solidFill>
            <a:srgbClr val="000000"/>
          </a:solidFill>
          <a:ln/>
        </p:spPr>
        <p:txBody>
          <a:bodyPr/>
          <a:lstStyle/>
          <a:p>
            <a:endParaRPr lang="en-US"/>
          </a:p>
        </p:txBody>
      </p:sp>
      <p:sp>
        <p:nvSpPr>
          <p:cNvPr id="41" name="Text 32"/>
          <p:cNvSpPr/>
          <p:nvPr/>
        </p:nvSpPr>
        <p:spPr>
          <a:xfrm>
            <a:off x="8222456" y="4861322"/>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07</a:t>
            </a:r>
            <a:endParaRPr lang="en-US" sz="727"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978944" cy="312539"/>
          </a:xfrm>
          <a:prstGeom prst="rect">
            <a:avLst/>
          </a:prstGeom>
          <a:solidFill>
            <a:srgbClr val="000000"/>
          </a:solidFill>
          <a:ln/>
        </p:spPr>
        <p:txBody>
          <a:bodyPr/>
          <a:lstStyle/>
          <a:p>
            <a:endParaRPr lang="en-US"/>
          </a:p>
        </p:txBody>
      </p:sp>
      <p:sp>
        <p:nvSpPr>
          <p:cNvPr id="4" name="Text 1"/>
          <p:cNvSpPr/>
          <p:nvPr/>
        </p:nvSpPr>
        <p:spPr>
          <a:xfrm>
            <a:off x="7144" y="7144"/>
            <a:ext cx="2978944" cy="312539"/>
          </a:xfrm>
          <a:prstGeom prst="rect">
            <a:avLst/>
          </a:prstGeom>
          <a:noFill/>
          <a:ln/>
        </p:spPr>
        <p:txBody>
          <a:bodyPr wrap="square" lIns="255143" tIns="85090" rIns="255143" bIns="8509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BILATERAL TIES // SYNERGY-01</a:t>
            </a:r>
            <a:endParaRPr lang="en-US" sz="942" dirty="0"/>
          </a:p>
        </p:txBody>
      </p:sp>
      <p:sp>
        <p:nvSpPr>
          <p:cNvPr id="5" name="Shape 2"/>
          <p:cNvSpPr/>
          <p:nvPr/>
        </p:nvSpPr>
        <p:spPr>
          <a:xfrm>
            <a:off x="7144" y="319683"/>
            <a:ext cx="9129713" cy="4395192"/>
          </a:xfrm>
          <a:prstGeom prst="rect">
            <a:avLst/>
          </a:prstGeom>
          <a:solidFill>
            <a:srgbClr val="000000">
              <a:alpha val="0"/>
            </a:srgbClr>
          </a:solidFill>
          <a:ln/>
        </p:spPr>
        <p:txBody>
          <a:bodyPr/>
          <a:lstStyle/>
          <a:p>
            <a:endParaRPr lang="en-US"/>
          </a:p>
        </p:txBody>
      </p:sp>
      <p:sp>
        <p:nvSpPr>
          <p:cNvPr id="6" name="Shape 3"/>
          <p:cNvSpPr/>
          <p:nvPr/>
        </p:nvSpPr>
        <p:spPr>
          <a:xfrm>
            <a:off x="7144" y="319683"/>
            <a:ext cx="9129713" cy="3572"/>
          </a:xfrm>
          <a:prstGeom prst="rect">
            <a:avLst/>
          </a:prstGeom>
          <a:solidFill>
            <a:srgbClr val="000000"/>
          </a:solidFill>
          <a:ln/>
        </p:spPr>
        <p:txBody>
          <a:bodyPr/>
          <a:lstStyle/>
          <a:p>
            <a:endParaRPr lang="en-US"/>
          </a:p>
        </p:txBody>
      </p:sp>
      <p:sp>
        <p:nvSpPr>
          <p:cNvPr id="7" name="Text 4"/>
          <p:cNvSpPr/>
          <p:nvPr/>
        </p:nvSpPr>
        <p:spPr>
          <a:xfrm>
            <a:off x="435769" y="835149"/>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Singapore &amp; the United States</a:t>
            </a:r>
            <a:endParaRPr lang="en-US" sz="2436" dirty="0"/>
          </a:p>
        </p:txBody>
      </p:sp>
      <p:sp>
        <p:nvSpPr>
          <p:cNvPr id="8" name="Shape 5"/>
          <p:cNvSpPr/>
          <p:nvPr/>
        </p:nvSpPr>
        <p:spPr>
          <a:xfrm>
            <a:off x="582216" y="1476301"/>
            <a:ext cx="971550" cy="112514"/>
          </a:xfrm>
          <a:prstGeom prst="rect">
            <a:avLst/>
          </a:prstGeom>
          <a:solidFill>
            <a:srgbClr val="FFFFFF"/>
          </a:solidFill>
          <a:ln/>
        </p:spPr>
        <p:txBody>
          <a:bodyPr/>
          <a:lstStyle/>
          <a:p>
            <a:endParaRPr lang="en-US"/>
          </a:p>
        </p:txBody>
      </p:sp>
      <p:sp>
        <p:nvSpPr>
          <p:cNvPr id="9" name="Text 6"/>
          <p:cNvSpPr/>
          <p:nvPr/>
        </p:nvSpPr>
        <p:spPr>
          <a:xfrm>
            <a:off x="582216" y="1476301"/>
            <a:ext cx="97155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POLICY_FRAMEWORK</a:t>
            </a:r>
            <a:endParaRPr lang="en-US" sz="584" dirty="0"/>
          </a:p>
        </p:txBody>
      </p:sp>
      <p:pic>
        <p:nvPicPr>
          <p:cNvPr id="10" name="Image 1" descr="preencoded.png"/>
          <p:cNvPicPr>
            <a:picLocks noChangeAspect="1"/>
          </p:cNvPicPr>
          <p:nvPr/>
        </p:nvPicPr>
        <p:blipFill>
          <a:blip r:embed="rId4"/>
          <a:stretch>
            <a:fillRect/>
          </a:stretch>
        </p:blipFill>
        <p:spPr>
          <a:xfrm>
            <a:off x="653653" y="1824558"/>
            <a:ext cx="128588" cy="171450"/>
          </a:xfrm>
          <a:prstGeom prst="rect">
            <a:avLst/>
          </a:prstGeom>
        </p:spPr>
      </p:pic>
      <p:sp>
        <p:nvSpPr>
          <p:cNvPr id="11" name="Text 7"/>
          <p:cNvSpPr/>
          <p:nvPr/>
        </p:nvSpPr>
        <p:spPr>
          <a:xfrm>
            <a:off x="925116" y="1933501"/>
            <a:ext cx="3286125"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Free Trade Agreement</a:t>
            </a:r>
            <a:endParaRPr lang="en-US" sz="1090" dirty="0"/>
          </a:p>
        </p:txBody>
      </p:sp>
      <p:sp>
        <p:nvSpPr>
          <p:cNvPr id="12" name="Text 8"/>
          <p:cNvSpPr/>
          <p:nvPr/>
        </p:nvSpPr>
        <p:spPr>
          <a:xfrm>
            <a:off x="925116" y="2263899"/>
            <a:ext cx="3286125"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The US-Singapore FTA (USSFTA), in effect since 2004, is a cornerstone of the relationship, facilitating seamless capital and trade flows.</a:t>
            </a:r>
            <a:endParaRPr lang="en-US" sz="1050" dirty="0"/>
          </a:p>
        </p:txBody>
      </p:sp>
      <p:pic>
        <p:nvPicPr>
          <p:cNvPr id="13" name="Image 2" descr="preencoded.png"/>
          <p:cNvPicPr>
            <a:picLocks noChangeAspect="1"/>
          </p:cNvPicPr>
          <p:nvPr/>
        </p:nvPicPr>
        <p:blipFill>
          <a:blip r:embed="rId5"/>
          <a:stretch>
            <a:fillRect/>
          </a:stretch>
        </p:blipFill>
        <p:spPr>
          <a:xfrm>
            <a:off x="653653" y="3197944"/>
            <a:ext cx="128588" cy="171450"/>
          </a:xfrm>
          <a:prstGeom prst="rect">
            <a:avLst/>
          </a:prstGeom>
        </p:spPr>
      </p:pic>
      <p:sp>
        <p:nvSpPr>
          <p:cNvPr id="14" name="Text 9"/>
          <p:cNvSpPr/>
          <p:nvPr/>
        </p:nvSpPr>
        <p:spPr>
          <a:xfrm>
            <a:off x="925116" y="3306887"/>
            <a:ext cx="3286125"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Tax Reciprocity</a:t>
            </a:r>
            <a:endParaRPr lang="en-US" sz="1090" dirty="0"/>
          </a:p>
        </p:txBody>
      </p:sp>
      <p:sp>
        <p:nvSpPr>
          <p:cNvPr id="15" name="Text 10"/>
          <p:cNvSpPr/>
          <p:nvPr/>
        </p:nvSpPr>
        <p:spPr>
          <a:xfrm>
            <a:off x="925116" y="3637285"/>
            <a:ext cx="3286125"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US citizens enjoy unique stamp duty treatments (ABSD) equivalent to Singapore Citizens, a benefit not extended to most other nationalities.</a:t>
            </a:r>
            <a:endParaRPr lang="en-US" sz="1050" dirty="0"/>
          </a:p>
        </p:txBody>
      </p:sp>
      <p:sp>
        <p:nvSpPr>
          <p:cNvPr id="16" name="Shape 11"/>
          <p:cNvSpPr/>
          <p:nvPr/>
        </p:nvSpPr>
        <p:spPr>
          <a:xfrm>
            <a:off x="4861322" y="1476301"/>
            <a:ext cx="919758" cy="112514"/>
          </a:xfrm>
          <a:prstGeom prst="rect">
            <a:avLst/>
          </a:prstGeom>
          <a:solidFill>
            <a:srgbClr val="FFFFFF"/>
          </a:solidFill>
          <a:ln/>
        </p:spPr>
        <p:txBody>
          <a:bodyPr/>
          <a:lstStyle/>
          <a:p>
            <a:endParaRPr lang="en-US"/>
          </a:p>
        </p:txBody>
      </p:sp>
      <p:sp>
        <p:nvSpPr>
          <p:cNvPr id="17" name="Text 12"/>
          <p:cNvSpPr/>
          <p:nvPr/>
        </p:nvSpPr>
        <p:spPr>
          <a:xfrm>
            <a:off x="4861322" y="1476301"/>
            <a:ext cx="919758"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MARKET_PRESENCE</a:t>
            </a:r>
            <a:endParaRPr lang="en-US" sz="584" dirty="0"/>
          </a:p>
        </p:txBody>
      </p:sp>
      <p:pic>
        <p:nvPicPr>
          <p:cNvPr id="18" name="Image 3" descr="preencoded.png"/>
          <p:cNvPicPr>
            <a:picLocks noChangeAspect="1"/>
          </p:cNvPicPr>
          <p:nvPr/>
        </p:nvPicPr>
        <p:blipFill>
          <a:blip r:embed="rId6"/>
          <a:stretch>
            <a:fillRect/>
          </a:stretch>
        </p:blipFill>
        <p:spPr>
          <a:xfrm>
            <a:off x="4932759" y="1824558"/>
            <a:ext cx="128588" cy="171450"/>
          </a:xfrm>
          <a:prstGeom prst="rect">
            <a:avLst/>
          </a:prstGeom>
        </p:spPr>
      </p:pic>
      <p:sp>
        <p:nvSpPr>
          <p:cNvPr id="19" name="Text 13"/>
          <p:cNvSpPr/>
          <p:nvPr/>
        </p:nvSpPr>
        <p:spPr>
          <a:xfrm>
            <a:off x="5204222" y="1933501"/>
            <a:ext cx="3286125"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Corporate Footprint</a:t>
            </a:r>
            <a:endParaRPr lang="en-US" sz="1090" dirty="0"/>
          </a:p>
        </p:txBody>
      </p:sp>
      <p:sp>
        <p:nvSpPr>
          <p:cNvPr id="20" name="Text 14"/>
          <p:cNvSpPr/>
          <p:nvPr/>
        </p:nvSpPr>
        <p:spPr>
          <a:xfrm>
            <a:off x="5204222" y="2263899"/>
            <a:ext cx="3286125"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Over 5,000 US companies operate in Singapore, with many utilizing the city-state as their regional headquarters for Asia-Pacific operations.</a:t>
            </a:r>
            <a:endParaRPr lang="en-US" sz="1050" dirty="0"/>
          </a:p>
        </p:txBody>
      </p:sp>
      <p:pic>
        <p:nvPicPr>
          <p:cNvPr id="21" name="Image 4" descr="preencoded.png"/>
          <p:cNvPicPr>
            <a:picLocks noChangeAspect="1"/>
          </p:cNvPicPr>
          <p:nvPr/>
        </p:nvPicPr>
        <p:blipFill>
          <a:blip r:embed="rId7"/>
          <a:stretch>
            <a:fillRect/>
          </a:stretch>
        </p:blipFill>
        <p:spPr>
          <a:xfrm>
            <a:off x="4932759" y="3197944"/>
            <a:ext cx="214313" cy="171450"/>
          </a:xfrm>
          <a:prstGeom prst="rect">
            <a:avLst/>
          </a:prstGeom>
        </p:spPr>
      </p:pic>
      <p:sp>
        <p:nvSpPr>
          <p:cNvPr id="22" name="Text 15"/>
          <p:cNvSpPr/>
          <p:nvPr/>
        </p:nvSpPr>
        <p:spPr>
          <a:xfrm>
            <a:off x="5289947" y="3306887"/>
            <a:ext cx="3200400"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Rental Demand Anchor</a:t>
            </a:r>
            <a:endParaRPr lang="en-US" sz="1090" dirty="0"/>
          </a:p>
        </p:txBody>
      </p:sp>
      <p:sp>
        <p:nvSpPr>
          <p:cNvPr id="23" name="Text 16"/>
          <p:cNvSpPr/>
          <p:nvPr/>
        </p:nvSpPr>
        <p:spPr>
          <a:xfrm>
            <a:off x="5289947" y="3637285"/>
            <a:ext cx="3200400"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A significant American expatriate community provides a steady, high-quality demand base for the private residential rental market.</a:t>
            </a:r>
            <a:endParaRPr lang="en-US" sz="1050" dirty="0"/>
          </a:p>
        </p:txBody>
      </p:sp>
      <p:sp>
        <p:nvSpPr>
          <p:cNvPr id="24" name="Shape 17"/>
          <p:cNvSpPr/>
          <p:nvPr/>
        </p:nvSpPr>
        <p:spPr>
          <a:xfrm>
            <a:off x="7144" y="4714875"/>
            <a:ext cx="9129713" cy="421481"/>
          </a:xfrm>
          <a:prstGeom prst="rect">
            <a:avLst/>
          </a:prstGeom>
          <a:solidFill>
            <a:srgbClr val="000000">
              <a:alpha val="0"/>
            </a:srgbClr>
          </a:solidFill>
          <a:ln/>
        </p:spPr>
        <p:txBody>
          <a:bodyPr/>
          <a:lstStyle/>
          <a:p>
            <a:endParaRPr lang="en-US"/>
          </a:p>
        </p:txBody>
      </p:sp>
      <p:sp>
        <p:nvSpPr>
          <p:cNvPr id="25" name="Shape 18"/>
          <p:cNvSpPr/>
          <p:nvPr/>
        </p:nvSpPr>
        <p:spPr>
          <a:xfrm>
            <a:off x="7144" y="4714875"/>
            <a:ext cx="9129713" cy="3572"/>
          </a:xfrm>
          <a:prstGeom prst="rect">
            <a:avLst/>
          </a:prstGeom>
          <a:solidFill>
            <a:srgbClr val="000000"/>
          </a:solidFill>
          <a:ln/>
        </p:spPr>
        <p:txBody>
          <a:bodyPr/>
          <a:lstStyle/>
          <a:p>
            <a:endParaRPr lang="en-US"/>
          </a:p>
        </p:txBody>
      </p:sp>
      <p:sp>
        <p:nvSpPr>
          <p:cNvPr id="27" name="Text 20"/>
          <p:cNvSpPr/>
          <p:nvPr/>
        </p:nvSpPr>
        <p:spPr>
          <a:xfrm>
            <a:off x="8222456" y="4861322"/>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08</a:t>
            </a:r>
            <a:endParaRPr lang="en-US" sz="727"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217282"/>
          </a:xfrm>
          <a:prstGeom prst="rect">
            <a:avLst/>
          </a:prstGeom>
        </p:spPr>
      </p:pic>
      <p:sp>
        <p:nvSpPr>
          <p:cNvPr id="3" name="Shape 0"/>
          <p:cNvSpPr/>
          <p:nvPr/>
        </p:nvSpPr>
        <p:spPr>
          <a:xfrm>
            <a:off x="7144" y="7144"/>
            <a:ext cx="3980855" cy="312539"/>
          </a:xfrm>
          <a:prstGeom prst="rect">
            <a:avLst/>
          </a:prstGeom>
          <a:solidFill>
            <a:srgbClr val="000000"/>
          </a:solidFill>
          <a:ln/>
        </p:spPr>
        <p:txBody>
          <a:bodyPr/>
          <a:lstStyle/>
          <a:p>
            <a:endParaRPr lang="en-US"/>
          </a:p>
        </p:txBody>
      </p:sp>
      <p:sp>
        <p:nvSpPr>
          <p:cNvPr id="4" name="Text 1"/>
          <p:cNvSpPr/>
          <p:nvPr/>
        </p:nvSpPr>
        <p:spPr>
          <a:xfrm>
            <a:off x="7144" y="7144"/>
            <a:ext cx="3980855" cy="312539"/>
          </a:xfrm>
          <a:prstGeom prst="rect">
            <a:avLst/>
          </a:prstGeom>
          <a:noFill/>
          <a:ln/>
        </p:spPr>
        <p:txBody>
          <a:bodyPr wrap="square" lIns="255143" tIns="85090" rIns="255143" bIns="8509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INSTITUTIONAL FRAMEWORK // STABILITY-01</a:t>
            </a:r>
            <a:endParaRPr lang="en-US" sz="942" dirty="0"/>
          </a:p>
        </p:txBody>
      </p:sp>
      <p:sp>
        <p:nvSpPr>
          <p:cNvPr id="5" name="Shape 2"/>
          <p:cNvSpPr/>
          <p:nvPr/>
        </p:nvSpPr>
        <p:spPr>
          <a:xfrm>
            <a:off x="7144" y="319683"/>
            <a:ext cx="9129713" cy="4468974"/>
          </a:xfrm>
          <a:prstGeom prst="rect">
            <a:avLst/>
          </a:prstGeom>
          <a:solidFill>
            <a:srgbClr val="000000">
              <a:alpha val="0"/>
            </a:srgbClr>
          </a:solidFill>
          <a:ln/>
        </p:spPr>
        <p:txBody>
          <a:bodyPr/>
          <a:lstStyle/>
          <a:p>
            <a:endParaRPr lang="en-US"/>
          </a:p>
        </p:txBody>
      </p:sp>
      <p:sp>
        <p:nvSpPr>
          <p:cNvPr id="6" name="Shape 3"/>
          <p:cNvSpPr/>
          <p:nvPr/>
        </p:nvSpPr>
        <p:spPr>
          <a:xfrm>
            <a:off x="7144" y="319683"/>
            <a:ext cx="9129713" cy="3572"/>
          </a:xfrm>
          <a:prstGeom prst="rect">
            <a:avLst/>
          </a:prstGeom>
          <a:solidFill>
            <a:srgbClr val="000000"/>
          </a:solidFill>
          <a:ln/>
        </p:spPr>
        <p:txBody>
          <a:bodyPr/>
          <a:lstStyle/>
          <a:p>
            <a:endParaRPr lang="en-US"/>
          </a:p>
        </p:txBody>
      </p:sp>
      <p:sp>
        <p:nvSpPr>
          <p:cNvPr id="7" name="Text 4"/>
          <p:cNvSpPr/>
          <p:nvPr/>
        </p:nvSpPr>
        <p:spPr>
          <a:xfrm>
            <a:off x="435769" y="835149"/>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Rule of Law &amp; Institutional Stability</a:t>
            </a:r>
            <a:endParaRPr lang="en-US" sz="2436" dirty="0"/>
          </a:p>
        </p:txBody>
      </p:sp>
      <p:sp>
        <p:nvSpPr>
          <p:cNvPr id="8" name="Shape 5"/>
          <p:cNvSpPr/>
          <p:nvPr/>
        </p:nvSpPr>
        <p:spPr>
          <a:xfrm>
            <a:off x="582216" y="1404863"/>
            <a:ext cx="609005" cy="112514"/>
          </a:xfrm>
          <a:prstGeom prst="rect">
            <a:avLst/>
          </a:prstGeom>
          <a:solidFill>
            <a:srgbClr val="FFFFFF"/>
          </a:solidFill>
          <a:ln/>
        </p:spPr>
        <p:txBody>
          <a:bodyPr/>
          <a:lstStyle/>
          <a:p>
            <a:endParaRPr lang="en-US"/>
          </a:p>
        </p:txBody>
      </p:sp>
      <p:sp>
        <p:nvSpPr>
          <p:cNvPr id="9" name="Text 6"/>
          <p:cNvSpPr/>
          <p:nvPr/>
        </p:nvSpPr>
        <p:spPr>
          <a:xfrm>
            <a:off x="582216" y="140486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PILLAR_01</a:t>
            </a:r>
            <a:endParaRPr lang="en-US" sz="584" dirty="0"/>
          </a:p>
        </p:txBody>
      </p:sp>
      <p:pic>
        <p:nvPicPr>
          <p:cNvPr id="10" name="Image 1" descr="preencoded.png"/>
          <p:cNvPicPr>
            <a:picLocks noChangeAspect="1"/>
          </p:cNvPicPr>
          <p:nvPr/>
        </p:nvPicPr>
        <p:blipFill>
          <a:blip r:embed="rId4"/>
          <a:stretch>
            <a:fillRect/>
          </a:stretch>
        </p:blipFill>
        <p:spPr>
          <a:xfrm>
            <a:off x="617934" y="1870407"/>
            <a:ext cx="214313" cy="171450"/>
          </a:xfrm>
          <a:prstGeom prst="rect">
            <a:avLst/>
          </a:prstGeom>
        </p:spPr>
      </p:pic>
      <p:sp>
        <p:nvSpPr>
          <p:cNvPr id="11" name="Text 7"/>
          <p:cNvSpPr/>
          <p:nvPr/>
        </p:nvSpPr>
        <p:spPr>
          <a:xfrm>
            <a:off x="939403" y="1847190"/>
            <a:ext cx="1881349"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Transparent Legal System</a:t>
            </a:r>
            <a:endParaRPr lang="en-US" sz="1400" dirty="0"/>
          </a:p>
        </p:txBody>
      </p:sp>
      <p:sp>
        <p:nvSpPr>
          <p:cNvPr id="12" name="Text 8"/>
          <p:cNvSpPr/>
          <p:nvPr/>
        </p:nvSpPr>
        <p:spPr>
          <a:xfrm>
            <a:off x="617934" y="2335950"/>
            <a:ext cx="3682603"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Ownership rights are clearly defined, and property titles are well-documented within a robust, English-based legal framework.</a:t>
            </a:r>
            <a:endParaRPr lang="en-US" sz="1050" dirty="0"/>
          </a:p>
        </p:txBody>
      </p:sp>
      <p:sp>
        <p:nvSpPr>
          <p:cNvPr id="13" name="Shape 9"/>
          <p:cNvSpPr/>
          <p:nvPr/>
        </p:nvSpPr>
        <p:spPr>
          <a:xfrm>
            <a:off x="4807744" y="1404863"/>
            <a:ext cx="609005" cy="112514"/>
          </a:xfrm>
          <a:prstGeom prst="rect">
            <a:avLst/>
          </a:prstGeom>
          <a:solidFill>
            <a:srgbClr val="FFFFFF"/>
          </a:solidFill>
          <a:ln/>
        </p:spPr>
        <p:txBody>
          <a:bodyPr/>
          <a:lstStyle/>
          <a:p>
            <a:endParaRPr lang="en-US"/>
          </a:p>
        </p:txBody>
      </p:sp>
      <p:sp>
        <p:nvSpPr>
          <p:cNvPr id="14" name="Text 10"/>
          <p:cNvSpPr/>
          <p:nvPr/>
        </p:nvSpPr>
        <p:spPr>
          <a:xfrm>
            <a:off x="4807744" y="1404863"/>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PILLAR_02</a:t>
            </a:r>
            <a:endParaRPr lang="en-US" sz="584" dirty="0"/>
          </a:p>
        </p:txBody>
      </p:sp>
      <p:pic>
        <p:nvPicPr>
          <p:cNvPr id="15" name="Image 2" descr="preencoded.png"/>
          <p:cNvPicPr>
            <a:picLocks noChangeAspect="1"/>
          </p:cNvPicPr>
          <p:nvPr/>
        </p:nvPicPr>
        <p:blipFill>
          <a:blip r:embed="rId5"/>
          <a:stretch>
            <a:fillRect/>
          </a:stretch>
        </p:blipFill>
        <p:spPr>
          <a:xfrm>
            <a:off x="4843463" y="1870407"/>
            <a:ext cx="128588" cy="171450"/>
          </a:xfrm>
          <a:prstGeom prst="rect">
            <a:avLst/>
          </a:prstGeom>
        </p:spPr>
      </p:pic>
      <p:sp>
        <p:nvSpPr>
          <p:cNvPr id="16" name="Text 11"/>
          <p:cNvSpPr/>
          <p:nvPr/>
        </p:nvSpPr>
        <p:spPr>
          <a:xfrm>
            <a:off x="5079206" y="1847190"/>
            <a:ext cx="1626343"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Contract Enforcement</a:t>
            </a:r>
            <a:endParaRPr lang="en-US" sz="1400" dirty="0"/>
          </a:p>
        </p:txBody>
      </p:sp>
      <p:sp>
        <p:nvSpPr>
          <p:cNvPr id="17" name="Text 12"/>
          <p:cNvSpPr/>
          <p:nvPr/>
        </p:nvSpPr>
        <p:spPr>
          <a:xfrm>
            <a:off x="4843463" y="2335950"/>
            <a:ext cx="3682603"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Singapore consistently ranks among the top globally for contract enforcement and protection of intellectual and physical property.</a:t>
            </a:r>
            <a:endParaRPr lang="en-US" sz="1050" dirty="0"/>
          </a:p>
        </p:txBody>
      </p:sp>
      <p:sp>
        <p:nvSpPr>
          <p:cNvPr id="18" name="Shape 13"/>
          <p:cNvSpPr/>
          <p:nvPr/>
        </p:nvSpPr>
        <p:spPr>
          <a:xfrm>
            <a:off x="582216" y="3143194"/>
            <a:ext cx="609005" cy="112514"/>
          </a:xfrm>
          <a:prstGeom prst="rect">
            <a:avLst/>
          </a:prstGeom>
          <a:solidFill>
            <a:srgbClr val="FFFFFF"/>
          </a:solidFill>
          <a:ln/>
        </p:spPr>
        <p:txBody>
          <a:bodyPr/>
          <a:lstStyle/>
          <a:p>
            <a:endParaRPr lang="en-US"/>
          </a:p>
        </p:txBody>
      </p:sp>
      <p:sp>
        <p:nvSpPr>
          <p:cNvPr id="19" name="Text 14"/>
          <p:cNvSpPr/>
          <p:nvPr/>
        </p:nvSpPr>
        <p:spPr>
          <a:xfrm>
            <a:off x="582216" y="3143194"/>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PILLAR_03</a:t>
            </a:r>
            <a:endParaRPr lang="en-US" sz="584" dirty="0"/>
          </a:p>
        </p:txBody>
      </p:sp>
      <p:pic>
        <p:nvPicPr>
          <p:cNvPr id="20" name="Image 3" descr="preencoded.png"/>
          <p:cNvPicPr>
            <a:picLocks noChangeAspect="1"/>
          </p:cNvPicPr>
          <p:nvPr/>
        </p:nvPicPr>
        <p:blipFill>
          <a:blip r:embed="rId6"/>
          <a:stretch>
            <a:fillRect/>
          </a:stretch>
        </p:blipFill>
        <p:spPr>
          <a:xfrm>
            <a:off x="617934" y="3608738"/>
            <a:ext cx="171450" cy="171450"/>
          </a:xfrm>
          <a:prstGeom prst="rect">
            <a:avLst/>
          </a:prstGeom>
        </p:spPr>
      </p:pic>
      <p:sp>
        <p:nvSpPr>
          <p:cNvPr id="21" name="Text 15"/>
          <p:cNvSpPr/>
          <p:nvPr/>
        </p:nvSpPr>
        <p:spPr>
          <a:xfrm>
            <a:off x="896541" y="3585521"/>
            <a:ext cx="1397114"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Stable Governance</a:t>
            </a:r>
            <a:endParaRPr lang="en-US" sz="1400" dirty="0"/>
          </a:p>
        </p:txBody>
      </p:sp>
      <p:sp>
        <p:nvSpPr>
          <p:cNvPr id="22" name="Text 16"/>
          <p:cNvSpPr/>
          <p:nvPr/>
        </p:nvSpPr>
        <p:spPr>
          <a:xfrm>
            <a:off x="617934" y="4074282"/>
            <a:ext cx="3682603"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Predictable policy-making and long-term strategic planning provide a stable environment for multi-decade capital allocation.</a:t>
            </a:r>
            <a:endParaRPr lang="en-US" sz="1050" dirty="0"/>
          </a:p>
        </p:txBody>
      </p:sp>
      <p:sp>
        <p:nvSpPr>
          <p:cNvPr id="23" name="Shape 17"/>
          <p:cNvSpPr/>
          <p:nvPr/>
        </p:nvSpPr>
        <p:spPr>
          <a:xfrm>
            <a:off x="4807744" y="3143194"/>
            <a:ext cx="609005" cy="112514"/>
          </a:xfrm>
          <a:prstGeom prst="rect">
            <a:avLst/>
          </a:prstGeom>
          <a:solidFill>
            <a:srgbClr val="FFFFFF"/>
          </a:solidFill>
          <a:ln/>
        </p:spPr>
        <p:txBody>
          <a:bodyPr/>
          <a:lstStyle/>
          <a:p>
            <a:endParaRPr lang="en-US"/>
          </a:p>
        </p:txBody>
      </p:sp>
      <p:sp>
        <p:nvSpPr>
          <p:cNvPr id="24" name="Text 18"/>
          <p:cNvSpPr/>
          <p:nvPr/>
        </p:nvSpPr>
        <p:spPr>
          <a:xfrm>
            <a:off x="4807744" y="3143194"/>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PILLAR_04</a:t>
            </a:r>
            <a:endParaRPr lang="en-US" sz="584" dirty="0"/>
          </a:p>
        </p:txBody>
      </p:sp>
      <p:pic>
        <p:nvPicPr>
          <p:cNvPr id="25" name="Image 4" descr="preencoded.png"/>
          <p:cNvPicPr>
            <a:picLocks noChangeAspect="1"/>
          </p:cNvPicPr>
          <p:nvPr/>
        </p:nvPicPr>
        <p:blipFill>
          <a:blip r:embed="rId7"/>
          <a:stretch>
            <a:fillRect/>
          </a:stretch>
        </p:blipFill>
        <p:spPr>
          <a:xfrm>
            <a:off x="4843463" y="3608738"/>
            <a:ext cx="171450" cy="171450"/>
          </a:xfrm>
          <a:prstGeom prst="rect">
            <a:avLst/>
          </a:prstGeom>
        </p:spPr>
      </p:pic>
      <p:sp>
        <p:nvSpPr>
          <p:cNvPr id="26" name="Text 19"/>
          <p:cNvSpPr/>
          <p:nvPr/>
        </p:nvSpPr>
        <p:spPr>
          <a:xfrm>
            <a:off x="5122069" y="3585521"/>
            <a:ext cx="1154740"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Low Corruption</a:t>
            </a:r>
            <a:endParaRPr lang="en-US" sz="1400" dirty="0"/>
          </a:p>
        </p:txBody>
      </p:sp>
      <p:sp>
        <p:nvSpPr>
          <p:cNvPr id="27" name="Text 20"/>
          <p:cNvSpPr/>
          <p:nvPr/>
        </p:nvSpPr>
        <p:spPr>
          <a:xfrm>
            <a:off x="4843463" y="4074282"/>
            <a:ext cx="3682603"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Consistently ranked as one of the least corrupt countries in the world, minimizing hidden costs and operational risks.</a:t>
            </a:r>
            <a:endParaRPr lang="en-US" sz="1050" dirty="0"/>
          </a:p>
        </p:txBody>
      </p:sp>
      <p:sp>
        <p:nvSpPr>
          <p:cNvPr id="28" name="Shape 21"/>
          <p:cNvSpPr/>
          <p:nvPr/>
        </p:nvSpPr>
        <p:spPr>
          <a:xfrm>
            <a:off x="7144" y="4785085"/>
            <a:ext cx="9129713" cy="421481"/>
          </a:xfrm>
          <a:prstGeom prst="rect">
            <a:avLst/>
          </a:prstGeom>
          <a:solidFill>
            <a:srgbClr val="000000">
              <a:alpha val="0"/>
            </a:srgbClr>
          </a:solidFill>
          <a:ln/>
        </p:spPr>
        <p:txBody>
          <a:bodyPr/>
          <a:lstStyle/>
          <a:p>
            <a:endParaRPr lang="en-US"/>
          </a:p>
        </p:txBody>
      </p:sp>
      <p:sp>
        <p:nvSpPr>
          <p:cNvPr id="29" name="Shape 22"/>
          <p:cNvSpPr/>
          <p:nvPr/>
        </p:nvSpPr>
        <p:spPr>
          <a:xfrm>
            <a:off x="7144" y="4785085"/>
            <a:ext cx="9129713" cy="3572"/>
          </a:xfrm>
          <a:prstGeom prst="rect">
            <a:avLst/>
          </a:prstGeom>
          <a:solidFill>
            <a:srgbClr val="000000"/>
          </a:solidFill>
          <a:ln/>
        </p:spPr>
        <p:txBody>
          <a:bodyPr/>
          <a:lstStyle/>
          <a:p>
            <a:endParaRPr lang="en-US"/>
          </a:p>
        </p:txBody>
      </p:sp>
      <p:sp>
        <p:nvSpPr>
          <p:cNvPr id="31" name="Text 24"/>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09</a:t>
            </a:r>
            <a:endParaRPr lang="en-US" sz="727"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217282"/>
          </a:xfrm>
          <a:prstGeom prst="rect">
            <a:avLst/>
          </a:prstGeom>
        </p:spPr>
      </p:pic>
      <p:sp>
        <p:nvSpPr>
          <p:cNvPr id="3" name="Shape 0"/>
          <p:cNvSpPr/>
          <p:nvPr/>
        </p:nvSpPr>
        <p:spPr>
          <a:xfrm>
            <a:off x="7144" y="7144"/>
            <a:ext cx="3616523" cy="312539"/>
          </a:xfrm>
          <a:prstGeom prst="rect">
            <a:avLst/>
          </a:prstGeom>
          <a:solidFill>
            <a:srgbClr val="000000"/>
          </a:solidFill>
          <a:ln/>
        </p:spPr>
        <p:txBody>
          <a:bodyPr/>
          <a:lstStyle/>
          <a:p>
            <a:endParaRPr lang="en-US"/>
          </a:p>
        </p:txBody>
      </p:sp>
      <p:sp>
        <p:nvSpPr>
          <p:cNvPr id="4" name="Text 1"/>
          <p:cNvSpPr/>
          <p:nvPr/>
        </p:nvSpPr>
        <p:spPr>
          <a:xfrm>
            <a:off x="7144" y="7144"/>
            <a:ext cx="3616523" cy="312539"/>
          </a:xfrm>
          <a:prstGeom prst="rect">
            <a:avLst/>
          </a:prstGeom>
          <a:noFill/>
          <a:ln/>
        </p:spPr>
        <p:txBody>
          <a:bodyPr wrap="square" lIns="255143" tIns="85090" rIns="255143" bIns="8509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REGULATORY ENVIRONMENT // POLICY-01</a:t>
            </a:r>
            <a:endParaRPr lang="en-US" sz="942" dirty="0"/>
          </a:p>
        </p:txBody>
      </p:sp>
      <p:sp>
        <p:nvSpPr>
          <p:cNvPr id="5" name="Shape 2"/>
          <p:cNvSpPr/>
          <p:nvPr/>
        </p:nvSpPr>
        <p:spPr>
          <a:xfrm>
            <a:off x="7144" y="319683"/>
            <a:ext cx="9129713" cy="4468974"/>
          </a:xfrm>
          <a:prstGeom prst="rect">
            <a:avLst/>
          </a:prstGeom>
          <a:solidFill>
            <a:srgbClr val="000000">
              <a:alpha val="0"/>
            </a:srgbClr>
          </a:solidFill>
          <a:ln/>
        </p:spPr>
        <p:txBody>
          <a:bodyPr/>
          <a:lstStyle/>
          <a:p>
            <a:endParaRPr lang="en-US"/>
          </a:p>
        </p:txBody>
      </p:sp>
      <p:sp>
        <p:nvSpPr>
          <p:cNvPr id="6" name="Shape 3"/>
          <p:cNvSpPr/>
          <p:nvPr/>
        </p:nvSpPr>
        <p:spPr>
          <a:xfrm>
            <a:off x="7144" y="319683"/>
            <a:ext cx="9129713" cy="3572"/>
          </a:xfrm>
          <a:prstGeom prst="rect">
            <a:avLst/>
          </a:prstGeom>
          <a:solidFill>
            <a:srgbClr val="000000"/>
          </a:solidFill>
          <a:ln/>
        </p:spPr>
        <p:txBody>
          <a:bodyPr/>
          <a:lstStyle/>
          <a:p>
            <a:endParaRPr lang="en-US"/>
          </a:p>
        </p:txBody>
      </p:sp>
      <p:sp>
        <p:nvSpPr>
          <p:cNvPr id="7" name="Text 4"/>
          <p:cNvSpPr/>
          <p:nvPr/>
        </p:nvSpPr>
        <p:spPr>
          <a:xfrm>
            <a:off x="435769" y="835149"/>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Government Role in Housing</a:t>
            </a:r>
            <a:endParaRPr lang="en-US" sz="2436" dirty="0"/>
          </a:p>
        </p:txBody>
      </p:sp>
      <p:sp>
        <p:nvSpPr>
          <p:cNvPr id="8" name="Shape 5"/>
          <p:cNvSpPr/>
          <p:nvPr/>
        </p:nvSpPr>
        <p:spPr>
          <a:xfrm>
            <a:off x="582216" y="1404863"/>
            <a:ext cx="557213" cy="112514"/>
          </a:xfrm>
          <a:prstGeom prst="rect">
            <a:avLst/>
          </a:prstGeom>
          <a:solidFill>
            <a:srgbClr val="FFFFFF"/>
          </a:solidFill>
          <a:ln/>
        </p:spPr>
        <p:txBody>
          <a:bodyPr/>
          <a:lstStyle/>
          <a:p>
            <a:endParaRPr lang="en-US"/>
          </a:p>
        </p:txBody>
      </p:sp>
      <p:sp>
        <p:nvSpPr>
          <p:cNvPr id="9" name="Text 6"/>
          <p:cNvSpPr/>
          <p:nvPr/>
        </p:nvSpPr>
        <p:spPr>
          <a:xfrm>
            <a:off x="582216" y="1404863"/>
            <a:ext cx="55721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LEVER_01</a:t>
            </a:r>
            <a:endParaRPr lang="en-US" sz="584" dirty="0"/>
          </a:p>
        </p:txBody>
      </p:sp>
      <p:pic>
        <p:nvPicPr>
          <p:cNvPr id="10" name="Image 1" descr="preencoded.png"/>
          <p:cNvPicPr>
            <a:picLocks noChangeAspect="1"/>
          </p:cNvPicPr>
          <p:nvPr/>
        </p:nvPicPr>
        <p:blipFill>
          <a:blip r:embed="rId4"/>
          <a:stretch>
            <a:fillRect/>
          </a:stretch>
        </p:blipFill>
        <p:spPr>
          <a:xfrm>
            <a:off x="617934" y="1870407"/>
            <a:ext cx="171450" cy="171450"/>
          </a:xfrm>
          <a:prstGeom prst="rect">
            <a:avLst/>
          </a:prstGeom>
        </p:spPr>
      </p:pic>
      <p:sp>
        <p:nvSpPr>
          <p:cNvPr id="11" name="Text 7"/>
          <p:cNvSpPr/>
          <p:nvPr/>
        </p:nvSpPr>
        <p:spPr>
          <a:xfrm>
            <a:off x="896541" y="1847190"/>
            <a:ext cx="1325299"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Cooling Measures</a:t>
            </a:r>
            <a:endParaRPr lang="en-US" sz="1400" dirty="0"/>
          </a:p>
        </p:txBody>
      </p:sp>
      <p:sp>
        <p:nvSpPr>
          <p:cNvPr id="12" name="Text 8"/>
          <p:cNvSpPr/>
          <p:nvPr/>
        </p:nvSpPr>
        <p:spPr>
          <a:xfrm>
            <a:off x="617934" y="2335950"/>
            <a:ext cx="3682603"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Active use of Loan-to-Value (LTV) limits and Total Debt Servicing Ratio (TDSR) to prevent excessive leverage and market bubbles.</a:t>
            </a:r>
            <a:endParaRPr lang="en-US" sz="1050" dirty="0"/>
          </a:p>
        </p:txBody>
      </p:sp>
      <p:sp>
        <p:nvSpPr>
          <p:cNvPr id="13" name="Shape 9"/>
          <p:cNvSpPr/>
          <p:nvPr/>
        </p:nvSpPr>
        <p:spPr>
          <a:xfrm>
            <a:off x="4807744" y="1404863"/>
            <a:ext cx="557213" cy="112514"/>
          </a:xfrm>
          <a:prstGeom prst="rect">
            <a:avLst/>
          </a:prstGeom>
          <a:solidFill>
            <a:srgbClr val="FFFFFF"/>
          </a:solidFill>
          <a:ln/>
        </p:spPr>
        <p:txBody>
          <a:bodyPr/>
          <a:lstStyle/>
          <a:p>
            <a:endParaRPr lang="en-US"/>
          </a:p>
        </p:txBody>
      </p:sp>
      <p:sp>
        <p:nvSpPr>
          <p:cNvPr id="14" name="Text 10"/>
          <p:cNvSpPr/>
          <p:nvPr/>
        </p:nvSpPr>
        <p:spPr>
          <a:xfrm>
            <a:off x="4807744" y="1404863"/>
            <a:ext cx="55721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LEVER_02</a:t>
            </a:r>
            <a:endParaRPr lang="en-US" sz="584" dirty="0"/>
          </a:p>
        </p:txBody>
      </p:sp>
      <p:pic>
        <p:nvPicPr>
          <p:cNvPr id="15" name="Image 2" descr="preencoded.png"/>
          <p:cNvPicPr>
            <a:picLocks noChangeAspect="1"/>
          </p:cNvPicPr>
          <p:nvPr/>
        </p:nvPicPr>
        <p:blipFill>
          <a:blip r:embed="rId5"/>
          <a:stretch>
            <a:fillRect/>
          </a:stretch>
        </p:blipFill>
        <p:spPr>
          <a:xfrm>
            <a:off x="4843463" y="1870407"/>
            <a:ext cx="128588" cy="171450"/>
          </a:xfrm>
          <a:prstGeom prst="rect">
            <a:avLst/>
          </a:prstGeom>
        </p:spPr>
      </p:pic>
      <p:sp>
        <p:nvSpPr>
          <p:cNvPr id="16" name="Text 11"/>
          <p:cNvSpPr/>
          <p:nvPr/>
        </p:nvSpPr>
        <p:spPr>
          <a:xfrm>
            <a:off x="5079206" y="1847190"/>
            <a:ext cx="995337"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Stamp Duties</a:t>
            </a:r>
            <a:endParaRPr lang="en-US" sz="1400" dirty="0"/>
          </a:p>
        </p:txBody>
      </p:sp>
      <p:sp>
        <p:nvSpPr>
          <p:cNvPr id="17" name="Text 12"/>
          <p:cNvSpPr/>
          <p:nvPr/>
        </p:nvSpPr>
        <p:spPr>
          <a:xfrm>
            <a:off x="4843463" y="2335950"/>
            <a:ext cx="3682603"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Strategic application of Buyer's Stamp Duty (BSD) and Additional Buyer's Stamp Duty (ABSD) to manage foreign and investment demand.</a:t>
            </a:r>
            <a:endParaRPr lang="en-US" sz="1050" dirty="0"/>
          </a:p>
        </p:txBody>
      </p:sp>
      <p:sp>
        <p:nvSpPr>
          <p:cNvPr id="18" name="Shape 13"/>
          <p:cNvSpPr/>
          <p:nvPr/>
        </p:nvSpPr>
        <p:spPr>
          <a:xfrm>
            <a:off x="582216" y="3143194"/>
            <a:ext cx="557213" cy="112514"/>
          </a:xfrm>
          <a:prstGeom prst="rect">
            <a:avLst/>
          </a:prstGeom>
          <a:solidFill>
            <a:srgbClr val="FFFFFF"/>
          </a:solidFill>
          <a:ln/>
        </p:spPr>
        <p:txBody>
          <a:bodyPr/>
          <a:lstStyle/>
          <a:p>
            <a:endParaRPr lang="en-US"/>
          </a:p>
        </p:txBody>
      </p:sp>
      <p:sp>
        <p:nvSpPr>
          <p:cNvPr id="19" name="Text 14"/>
          <p:cNvSpPr/>
          <p:nvPr/>
        </p:nvSpPr>
        <p:spPr>
          <a:xfrm>
            <a:off x="582216" y="3143194"/>
            <a:ext cx="55721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LEVER_03</a:t>
            </a:r>
            <a:endParaRPr lang="en-US" sz="584" dirty="0"/>
          </a:p>
        </p:txBody>
      </p:sp>
      <p:pic>
        <p:nvPicPr>
          <p:cNvPr id="20" name="Image 3" descr="preencoded.png"/>
          <p:cNvPicPr>
            <a:picLocks noChangeAspect="1"/>
          </p:cNvPicPr>
          <p:nvPr/>
        </p:nvPicPr>
        <p:blipFill>
          <a:blip r:embed="rId6"/>
          <a:stretch>
            <a:fillRect/>
          </a:stretch>
        </p:blipFill>
        <p:spPr>
          <a:xfrm>
            <a:off x="617934" y="3608738"/>
            <a:ext cx="192881" cy="171450"/>
          </a:xfrm>
          <a:prstGeom prst="rect">
            <a:avLst/>
          </a:prstGeom>
        </p:spPr>
      </p:pic>
      <p:sp>
        <p:nvSpPr>
          <p:cNvPr id="21" name="Text 15"/>
          <p:cNvSpPr/>
          <p:nvPr/>
        </p:nvSpPr>
        <p:spPr>
          <a:xfrm>
            <a:off x="917972" y="3585521"/>
            <a:ext cx="1586973"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Land Supply Planning</a:t>
            </a:r>
            <a:endParaRPr lang="en-US" sz="1400" dirty="0"/>
          </a:p>
        </p:txBody>
      </p:sp>
      <p:sp>
        <p:nvSpPr>
          <p:cNvPr id="22" name="Text 16"/>
          <p:cNvSpPr/>
          <p:nvPr/>
        </p:nvSpPr>
        <p:spPr>
          <a:xfrm>
            <a:off x="617934" y="4074282"/>
            <a:ext cx="3682603"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The Government Land Sales (GLS) program regulates the release of land for private development to match long-term demand projections.</a:t>
            </a:r>
            <a:endParaRPr lang="en-US" sz="1050" dirty="0"/>
          </a:p>
        </p:txBody>
      </p:sp>
      <p:sp>
        <p:nvSpPr>
          <p:cNvPr id="23" name="Shape 17"/>
          <p:cNvSpPr/>
          <p:nvPr/>
        </p:nvSpPr>
        <p:spPr>
          <a:xfrm>
            <a:off x="4807744" y="3143194"/>
            <a:ext cx="557213" cy="112514"/>
          </a:xfrm>
          <a:prstGeom prst="rect">
            <a:avLst/>
          </a:prstGeom>
          <a:solidFill>
            <a:srgbClr val="FFFFFF"/>
          </a:solidFill>
          <a:ln/>
        </p:spPr>
        <p:txBody>
          <a:bodyPr/>
          <a:lstStyle/>
          <a:p>
            <a:endParaRPr lang="en-US"/>
          </a:p>
        </p:txBody>
      </p:sp>
      <p:sp>
        <p:nvSpPr>
          <p:cNvPr id="24" name="Text 18"/>
          <p:cNvSpPr/>
          <p:nvPr/>
        </p:nvSpPr>
        <p:spPr>
          <a:xfrm>
            <a:off x="4807744" y="3143194"/>
            <a:ext cx="55721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LEVER_04</a:t>
            </a:r>
            <a:endParaRPr lang="en-US" sz="584" dirty="0"/>
          </a:p>
        </p:txBody>
      </p:sp>
      <p:pic>
        <p:nvPicPr>
          <p:cNvPr id="25" name="Image 4" descr="preencoded.png"/>
          <p:cNvPicPr>
            <a:picLocks noChangeAspect="1"/>
          </p:cNvPicPr>
          <p:nvPr/>
        </p:nvPicPr>
        <p:blipFill>
          <a:blip r:embed="rId7"/>
          <a:stretch>
            <a:fillRect/>
          </a:stretch>
        </p:blipFill>
        <p:spPr>
          <a:xfrm>
            <a:off x="4843463" y="3608738"/>
            <a:ext cx="214313" cy="171450"/>
          </a:xfrm>
          <a:prstGeom prst="rect">
            <a:avLst/>
          </a:prstGeom>
        </p:spPr>
      </p:pic>
      <p:sp>
        <p:nvSpPr>
          <p:cNvPr id="26" name="Text 19"/>
          <p:cNvSpPr/>
          <p:nvPr/>
        </p:nvSpPr>
        <p:spPr>
          <a:xfrm>
            <a:off x="5164931" y="3585521"/>
            <a:ext cx="1507400"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Urban Development</a:t>
            </a:r>
            <a:endParaRPr lang="en-US" sz="1400" dirty="0"/>
          </a:p>
        </p:txBody>
      </p:sp>
      <p:sp>
        <p:nvSpPr>
          <p:cNvPr id="27" name="Text 20"/>
          <p:cNvSpPr/>
          <p:nvPr/>
        </p:nvSpPr>
        <p:spPr>
          <a:xfrm>
            <a:off x="4843463" y="4074282"/>
            <a:ext cx="3682603"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The Urban Redevelopment Authority (URA) ensures integrated planning, where infrastructure and amenities precede residential growth.</a:t>
            </a:r>
            <a:endParaRPr lang="en-US" sz="1050" dirty="0"/>
          </a:p>
        </p:txBody>
      </p:sp>
      <p:sp>
        <p:nvSpPr>
          <p:cNvPr id="28" name="Shape 21"/>
          <p:cNvSpPr/>
          <p:nvPr/>
        </p:nvSpPr>
        <p:spPr>
          <a:xfrm>
            <a:off x="7144" y="4785085"/>
            <a:ext cx="9129713" cy="421481"/>
          </a:xfrm>
          <a:prstGeom prst="rect">
            <a:avLst/>
          </a:prstGeom>
          <a:solidFill>
            <a:srgbClr val="000000">
              <a:alpha val="0"/>
            </a:srgbClr>
          </a:solidFill>
          <a:ln/>
        </p:spPr>
        <p:txBody>
          <a:bodyPr/>
          <a:lstStyle/>
          <a:p>
            <a:endParaRPr lang="en-US"/>
          </a:p>
        </p:txBody>
      </p:sp>
      <p:sp>
        <p:nvSpPr>
          <p:cNvPr id="29" name="Shape 22"/>
          <p:cNvSpPr/>
          <p:nvPr/>
        </p:nvSpPr>
        <p:spPr>
          <a:xfrm>
            <a:off x="7144" y="4785085"/>
            <a:ext cx="9129713" cy="3572"/>
          </a:xfrm>
          <a:prstGeom prst="rect">
            <a:avLst/>
          </a:prstGeom>
          <a:solidFill>
            <a:srgbClr val="000000"/>
          </a:solidFill>
          <a:ln/>
        </p:spPr>
        <p:txBody>
          <a:bodyPr/>
          <a:lstStyle/>
          <a:p>
            <a:endParaRPr lang="en-US"/>
          </a:p>
        </p:txBody>
      </p:sp>
      <p:sp>
        <p:nvSpPr>
          <p:cNvPr id="31" name="Text 24"/>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10</a:t>
            </a:r>
            <a:endParaRPr lang="en-US" sz="72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078831" cy="321469"/>
          </a:xfrm>
          <a:prstGeom prst="rect">
            <a:avLst/>
          </a:prstGeom>
          <a:solidFill>
            <a:srgbClr val="001F3F"/>
          </a:solidFill>
          <a:ln/>
        </p:spPr>
        <p:txBody>
          <a:bodyPr/>
          <a:lstStyle/>
          <a:p>
            <a:endParaRPr lang="en-SG"/>
          </a:p>
        </p:txBody>
      </p:sp>
      <p:sp>
        <p:nvSpPr>
          <p:cNvPr id="4" name="Text 1"/>
          <p:cNvSpPr/>
          <p:nvPr/>
        </p:nvSpPr>
        <p:spPr>
          <a:xfrm>
            <a:off x="7144" y="7144"/>
            <a:ext cx="2078831" cy="321469"/>
          </a:xfrm>
          <a:prstGeom prst="rect">
            <a:avLst/>
          </a:prstGeom>
          <a:noFill/>
          <a:ln/>
        </p:spPr>
        <p:txBody>
          <a:bodyPr wrap="square" lIns="255143" tIns="85090" rIns="255143" bIns="0" rtlCol="0" anchor="t">
            <a:spAutoFit/>
          </a:bodyPr>
          <a:lstStyle/>
          <a:p>
            <a:pPr marL="0" indent="0" algn="l">
              <a:lnSpc>
                <a:spcPts val="900"/>
              </a:lnSpc>
              <a:buNone/>
            </a:pPr>
            <a:r>
              <a:rPr lang="en-US" sz="727" kern="0" spc="2" dirty="0">
                <a:solidFill>
                  <a:srgbClr val="FFFFFF"/>
                </a:solidFill>
                <a:latin typeface="JetBrains Mono" pitchFamily="34" charset="0"/>
                <a:ea typeface="JetBrains Mono" pitchFamily="34" charset="-122"/>
                <a:cs typeface="JetBrains Mono" pitchFamily="34" charset="-120"/>
              </a:rPr>
              <a:t>MARKET STRUCTURE // 01</a:t>
            </a:r>
            <a:endParaRPr lang="en-US" sz="727" dirty="0"/>
          </a:p>
        </p:txBody>
      </p:sp>
      <p:sp>
        <p:nvSpPr>
          <p:cNvPr id="5" name="Text 2"/>
          <p:cNvSpPr/>
          <p:nvPr/>
        </p:nvSpPr>
        <p:spPr>
          <a:xfrm>
            <a:off x="435769" y="614363"/>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1F3F"/>
                </a:solidFill>
                <a:latin typeface="Space Grotesk" pitchFamily="34" charset="0"/>
                <a:ea typeface="Space Grotesk" pitchFamily="34" charset="-122"/>
                <a:cs typeface="Space Grotesk" pitchFamily="34" charset="-120"/>
              </a:rPr>
              <a:t>Housing Market Structure</a:t>
            </a:r>
            <a:endParaRPr lang="en-US" sz="2436" dirty="0"/>
          </a:p>
        </p:txBody>
      </p:sp>
      <p:pic>
        <p:nvPicPr>
          <p:cNvPr id="6" name="Image 1" descr="preencoded.png"/>
          <p:cNvPicPr>
            <a:picLocks noChangeAspect="1"/>
          </p:cNvPicPr>
          <p:nvPr/>
        </p:nvPicPr>
        <p:blipFill>
          <a:blip r:embed="rId4"/>
          <a:stretch>
            <a:fillRect/>
          </a:stretch>
        </p:blipFill>
        <p:spPr>
          <a:xfrm>
            <a:off x="439341" y="1269802"/>
            <a:ext cx="2655075" cy="2146697"/>
          </a:xfrm>
          <a:prstGeom prst="rect">
            <a:avLst/>
          </a:prstGeom>
        </p:spPr>
      </p:pic>
      <p:sp>
        <p:nvSpPr>
          <p:cNvPr id="7" name="Text 3"/>
          <p:cNvSpPr/>
          <p:nvPr/>
        </p:nvSpPr>
        <p:spPr>
          <a:xfrm>
            <a:off x="546497" y="3523655"/>
            <a:ext cx="442109" cy="97976"/>
          </a:xfrm>
          <a:prstGeom prst="rect">
            <a:avLst/>
          </a:prstGeom>
          <a:noFill/>
          <a:ln/>
        </p:spPr>
        <p:txBody>
          <a:bodyPr wrap="none" lIns="0" tIns="0" rIns="0" bIns="0" rtlCol="0" anchor="t">
            <a:spAutoFit/>
          </a:bodyPr>
          <a:lstStyle/>
          <a:p>
            <a:pPr marL="0" indent="0" algn="l">
              <a:lnSpc>
                <a:spcPts val="800"/>
              </a:lnSpc>
              <a:buNone/>
            </a:pPr>
            <a:r>
              <a:rPr lang="en-US" sz="621" kern="0" spc="1" dirty="0">
                <a:solidFill>
                  <a:schemeClr val="accent1"/>
                </a:solidFill>
                <a:latin typeface="JetBrains Mono" pitchFamily="34" charset="0"/>
                <a:ea typeface="JetBrains Mono" pitchFamily="34" charset="-122"/>
                <a:cs typeface="JetBrains Mono" pitchFamily="34" charset="-120"/>
              </a:rPr>
              <a:t>SEGMENT_01</a:t>
            </a:r>
            <a:endParaRPr lang="en-US" sz="621" dirty="0">
              <a:solidFill>
                <a:schemeClr val="accent1"/>
              </a:solidFill>
            </a:endParaRPr>
          </a:p>
        </p:txBody>
      </p:sp>
      <p:sp>
        <p:nvSpPr>
          <p:cNvPr id="8" name="Text 4"/>
          <p:cNvSpPr/>
          <p:nvPr/>
        </p:nvSpPr>
        <p:spPr>
          <a:xfrm>
            <a:off x="546497" y="3658857"/>
            <a:ext cx="1803379" cy="198388"/>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001F3F"/>
                </a:solidFill>
                <a:latin typeface="Space Grotesk" pitchFamily="34" charset="0"/>
                <a:ea typeface="Space Grotesk" pitchFamily="34" charset="-122"/>
                <a:cs typeface="Space Grotesk" pitchFamily="34" charset="-120"/>
              </a:rPr>
              <a:t>Public Housing (HDB)</a:t>
            </a:r>
            <a:endParaRPr lang="en-US" sz="1600" dirty="0"/>
          </a:p>
        </p:txBody>
      </p:sp>
      <p:sp>
        <p:nvSpPr>
          <p:cNvPr id="9" name="Text 5"/>
          <p:cNvSpPr/>
          <p:nvPr/>
        </p:nvSpPr>
        <p:spPr>
          <a:xfrm>
            <a:off x="546497" y="3892102"/>
            <a:ext cx="2440763" cy="615553"/>
          </a:xfrm>
          <a:prstGeom prst="rect">
            <a:avLst/>
          </a:prstGeom>
          <a:noFill/>
          <a:ln/>
        </p:spPr>
        <p:txBody>
          <a:bodyPr wrap="square" lIns="0" tIns="0" rIns="0" bIns="0" rtlCol="0" anchor="t">
            <a:spAutoFit/>
          </a:bodyPr>
          <a:lstStyle/>
          <a:p>
            <a:pPr marL="0" indent="0" algn="l">
              <a:lnSpc>
                <a:spcPts val="1200"/>
              </a:lnSpc>
              <a:buNone/>
            </a:pPr>
            <a:r>
              <a:rPr lang="en-US" sz="1050" dirty="0">
                <a:solidFill>
                  <a:srgbClr val="4A4A4A"/>
                </a:solidFill>
                <a:latin typeface="DM Sans" pitchFamily="34" charset="0"/>
                <a:ea typeface="DM Sans" pitchFamily="34" charset="-122"/>
                <a:cs typeface="DM Sans" pitchFamily="34" charset="-120"/>
              </a:rPr>
              <a:t>Government-built apartments housing ~78% of the population. Highly regulated resale market, restricted to citizens and permanent residents.</a:t>
            </a:r>
            <a:endParaRPr lang="en-US" sz="1050" dirty="0"/>
          </a:p>
        </p:txBody>
      </p:sp>
      <p:pic>
        <p:nvPicPr>
          <p:cNvPr id="10" name="Image 2" descr="preencoded.png"/>
          <p:cNvPicPr>
            <a:picLocks noChangeAspect="1"/>
          </p:cNvPicPr>
          <p:nvPr/>
        </p:nvPicPr>
        <p:blipFill>
          <a:blip r:embed="rId5"/>
          <a:stretch>
            <a:fillRect/>
          </a:stretch>
        </p:blipFill>
        <p:spPr>
          <a:xfrm>
            <a:off x="3244435" y="1269802"/>
            <a:ext cx="2655103" cy="2146697"/>
          </a:xfrm>
          <a:prstGeom prst="rect">
            <a:avLst/>
          </a:prstGeom>
        </p:spPr>
      </p:pic>
      <p:sp>
        <p:nvSpPr>
          <p:cNvPr id="11" name="Text 6"/>
          <p:cNvSpPr/>
          <p:nvPr/>
        </p:nvSpPr>
        <p:spPr>
          <a:xfrm>
            <a:off x="3351591" y="3523655"/>
            <a:ext cx="442109" cy="97976"/>
          </a:xfrm>
          <a:prstGeom prst="rect">
            <a:avLst/>
          </a:prstGeom>
          <a:noFill/>
          <a:ln/>
        </p:spPr>
        <p:txBody>
          <a:bodyPr wrap="none" lIns="0" tIns="0" rIns="0" bIns="0" rtlCol="0" anchor="t">
            <a:spAutoFit/>
          </a:bodyPr>
          <a:lstStyle/>
          <a:p>
            <a:pPr marL="0" indent="0" algn="l">
              <a:lnSpc>
                <a:spcPts val="800"/>
              </a:lnSpc>
              <a:buNone/>
            </a:pPr>
            <a:r>
              <a:rPr lang="en-US" sz="621" kern="0" spc="1" dirty="0">
                <a:solidFill>
                  <a:schemeClr val="accent1"/>
                </a:solidFill>
                <a:latin typeface="JetBrains Mono" pitchFamily="34" charset="0"/>
                <a:ea typeface="JetBrains Mono" pitchFamily="34" charset="-122"/>
                <a:cs typeface="JetBrains Mono" pitchFamily="34" charset="-120"/>
              </a:rPr>
              <a:t>SEGMENT_02</a:t>
            </a:r>
            <a:endParaRPr lang="en-US" sz="621" dirty="0">
              <a:solidFill>
                <a:schemeClr val="accent1"/>
              </a:solidFill>
            </a:endParaRPr>
          </a:p>
        </p:txBody>
      </p:sp>
      <p:sp>
        <p:nvSpPr>
          <p:cNvPr id="12" name="Text 7"/>
          <p:cNvSpPr/>
          <p:nvPr/>
        </p:nvSpPr>
        <p:spPr>
          <a:xfrm>
            <a:off x="3351591" y="3655002"/>
            <a:ext cx="1930593" cy="198388"/>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001F3F"/>
                </a:solidFill>
                <a:latin typeface="Space Grotesk" pitchFamily="34" charset="0"/>
                <a:ea typeface="Space Grotesk" pitchFamily="34" charset="-122"/>
                <a:cs typeface="Space Grotesk" pitchFamily="34" charset="-120"/>
              </a:rPr>
              <a:t>Private Condominiums</a:t>
            </a:r>
            <a:endParaRPr lang="en-US" sz="1600" dirty="0"/>
          </a:p>
        </p:txBody>
      </p:sp>
      <p:sp>
        <p:nvSpPr>
          <p:cNvPr id="13" name="Text 8"/>
          <p:cNvSpPr/>
          <p:nvPr/>
        </p:nvSpPr>
        <p:spPr>
          <a:xfrm>
            <a:off x="3351591" y="3862881"/>
            <a:ext cx="2440791" cy="769441"/>
          </a:xfrm>
          <a:prstGeom prst="rect">
            <a:avLst/>
          </a:prstGeom>
          <a:noFill/>
          <a:ln/>
        </p:spPr>
        <p:txBody>
          <a:bodyPr wrap="square" lIns="0" tIns="0" rIns="0" bIns="0" rtlCol="0" anchor="t">
            <a:spAutoFit/>
          </a:bodyPr>
          <a:lstStyle/>
          <a:p>
            <a:pPr marL="0" indent="0" algn="l">
              <a:lnSpc>
                <a:spcPts val="1200"/>
              </a:lnSpc>
              <a:buNone/>
            </a:pPr>
            <a:r>
              <a:rPr lang="en-US" sz="1050" dirty="0">
                <a:solidFill>
                  <a:srgbClr val="4A4A4A"/>
                </a:solidFill>
                <a:latin typeface="DM Sans" pitchFamily="34" charset="0"/>
                <a:ea typeface="DM Sans" pitchFamily="34" charset="-122"/>
                <a:cs typeface="DM Sans" pitchFamily="34" charset="-120"/>
              </a:rPr>
              <a:t>Full-facility developments (pools, gyms, security). The primary segment for foreign investors, offering high liquidity and standardized legal frameworks.</a:t>
            </a:r>
            <a:endParaRPr lang="en-US" sz="1050" dirty="0"/>
          </a:p>
        </p:txBody>
      </p:sp>
      <p:pic>
        <p:nvPicPr>
          <p:cNvPr id="14" name="Image 3" descr="preencoded.png"/>
          <p:cNvPicPr>
            <a:picLocks noChangeAspect="1"/>
          </p:cNvPicPr>
          <p:nvPr/>
        </p:nvPicPr>
        <p:blipFill>
          <a:blip r:embed="rId6"/>
          <a:stretch>
            <a:fillRect/>
          </a:stretch>
        </p:blipFill>
        <p:spPr>
          <a:xfrm>
            <a:off x="6049556" y="1269802"/>
            <a:ext cx="2655075" cy="2146697"/>
          </a:xfrm>
          <a:prstGeom prst="rect">
            <a:avLst/>
          </a:prstGeom>
        </p:spPr>
      </p:pic>
      <p:sp>
        <p:nvSpPr>
          <p:cNvPr id="15" name="Text 9"/>
          <p:cNvSpPr/>
          <p:nvPr/>
        </p:nvSpPr>
        <p:spPr>
          <a:xfrm>
            <a:off x="6156713" y="3523655"/>
            <a:ext cx="442109" cy="97976"/>
          </a:xfrm>
          <a:prstGeom prst="rect">
            <a:avLst/>
          </a:prstGeom>
          <a:noFill/>
          <a:ln/>
        </p:spPr>
        <p:txBody>
          <a:bodyPr wrap="none" lIns="0" tIns="0" rIns="0" bIns="0" rtlCol="0" anchor="t">
            <a:spAutoFit/>
          </a:bodyPr>
          <a:lstStyle/>
          <a:p>
            <a:pPr marL="0" indent="0" algn="l">
              <a:lnSpc>
                <a:spcPts val="800"/>
              </a:lnSpc>
              <a:buNone/>
            </a:pPr>
            <a:r>
              <a:rPr lang="en-US" sz="621" kern="0" spc="1" dirty="0">
                <a:solidFill>
                  <a:schemeClr val="accent1"/>
                </a:solidFill>
                <a:latin typeface="JetBrains Mono" pitchFamily="34" charset="0"/>
                <a:ea typeface="JetBrains Mono" pitchFamily="34" charset="-122"/>
                <a:cs typeface="JetBrains Mono" pitchFamily="34" charset="-120"/>
              </a:rPr>
              <a:t>SEGMENT_03</a:t>
            </a:r>
            <a:endParaRPr lang="en-US" sz="621" dirty="0">
              <a:solidFill>
                <a:schemeClr val="accent1"/>
              </a:solidFill>
            </a:endParaRPr>
          </a:p>
        </p:txBody>
      </p:sp>
      <p:sp>
        <p:nvSpPr>
          <p:cNvPr id="16" name="Text 10"/>
          <p:cNvSpPr/>
          <p:nvPr/>
        </p:nvSpPr>
        <p:spPr>
          <a:xfrm>
            <a:off x="6156713" y="3655002"/>
            <a:ext cx="1414554" cy="198388"/>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001F3F"/>
                </a:solidFill>
                <a:latin typeface="Space Grotesk" pitchFamily="34" charset="0"/>
                <a:ea typeface="Space Grotesk" pitchFamily="34" charset="-122"/>
                <a:cs typeface="Space Grotesk" pitchFamily="34" charset="-120"/>
              </a:rPr>
              <a:t>Landed Property</a:t>
            </a:r>
            <a:endParaRPr lang="en-US" sz="1600" dirty="0"/>
          </a:p>
        </p:txBody>
      </p:sp>
      <p:sp>
        <p:nvSpPr>
          <p:cNvPr id="17" name="Text 11"/>
          <p:cNvSpPr/>
          <p:nvPr/>
        </p:nvSpPr>
        <p:spPr>
          <a:xfrm>
            <a:off x="6156711" y="3853390"/>
            <a:ext cx="2440763" cy="769441"/>
          </a:xfrm>
          <a:prstGeom prst="rect">
            <a:avLst/>
          </a:prstGeom>
          <a:noFill/>
          <a:ln/>
        </p:spPr>
        <p:txBody>
          <a:bodyPr wrap="square" lIns="0" tIns="0" rIns="0" bIns="0" rtlCol="0" anchor="t">
            <a:spAutoFit/>
          </a:bodyPr>
          <a:lstStyle/>
          <a:p>
            <a:pPr marL="0" indent="0" algn="l">
              <a:lnSpc>
                <a:spcPts val="1200"/>
              </a:lnSpc>
              <a:buNone/>
            </a:pPr>
            <a:r>
              <a:rPr lang="en-US" sz="1050" dirty="0">
                <a:solidFill>
                  <a:srgbClr val="4A4A4A"/>
                </a:solidFill>
                <a:latin typeface="DM Sans" pitchFamily="34" charset="0"/>
                <a:ea typeface="DM Sans" pitchFamily="34" charset="-122"/>
                <a:cs typeface="DM Sans" pitchFamily="34" charset="-120"/>
              </a:rPr>
              <a:t>Terrace houses, semi-detached, and bungalows. Extremely scarce and generally restricted to Singapore citizens (LDAU approval required for foreigners).</a:t>
            </a:r>
            <a:endParaRPr lang="en-US" sz="1050" dirty="0"/>
          </a:p>
        </p:txBody>
      </p:sp>
      <p:sp>
        <p:nvSpPr>
          <p:cNvPr id="20" name="Text 24">
            <a:extLst>
              <a:ext uri="{FF2B5EF4-FFF2-40B4-BE49-F238E27FC236}">
                <a16:creationId xmlns:a16="http://schemas.microsoft.com/office/drawing/2014/main" id="{081CBD2F-A64B-4975-97C8-D391880EE655}"/>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11</a:t>
            </a:r>
            <a:endParaRPr lang="en-US" sz="72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078831" cy="321469"/>
          </a:xfrm>
          <a:prstGeom prst="rect">
            <a:avLst/>
          </a:prstGeom>
          <a:solidFill>
            <a:srgbClr val="001F3F"/>
          </a:solidFill>
          <a:ln/>
        </p:spPr>
        <p:txBody>
          <a:bodyPr/>
          <a:lstStyle/>
          <a:p>
            <a:endParaRPr lang="en-SG"/>
          </a:p>
        </p:txBody>
      </p:sp>
      <p:sp>
        <p:nvSpPr>
          <p:cNvPr id="4" name="Text 1"/>
          <p:cNvSpPr/>
          <p:nvPr/>
        </p:nvSpPr>
        <p:spPr>
          <a:xfrm>
            <a:off x="7144" y="7144"/>
            <a:ext cx="2078831" cy="321469"/>
          </a:xfrm>
          <a:prstGeom prst="rect">
            <a:avLst/>
          </a:prstGeom>
          <a:noFill/>
          <a:ln/>
        </p:spPr>
        <p:txBody>
          <a:bodyPr wrap="square" lIns="255143" tIns="85090" rIns="255143" bIns="0" rtlCol="0" anchor="t">
            <a:spAutoFit/>
          </a:bodyPr>
          <a:lstStyle/>
          <a:p>
            <a:pPr marL="0" indent="0" algn="l">
              <a:lnSpc>
                <a:spcPts val="900"/>
              </a:lnSpc>
              <a:buNone/>
            </a:pPr>
            <a:r>
              <a:rPr lang="en-US" sz="727" kern="0" spc="2" dirty="0">
                <a:solidFill>
                  <a:srgbClr val="FFFFFF"/>
                </a:solidFill>
                <a:latin typeface="JetBrains Mono" pitchFamily="34" charset="0"/>
                <a:ea typeface="JetBrains Mono" pitchFamily="34" charset="-122"/>
                <a:cs typeface="JetBrains Mono" pitchFamily="34" charset="-120"/>
              </a:rPr>
              <a:t>MARKET STRUCTURE // 02</a:t>
            </a:r>
            <a:endParaRPr lang="en-US" sz="727" dirty="0"/>
          </a:p>
        </p:txBody>
      </p:sp>
      <p:sp>
        <p:nvSpPr>
          <p:cNvPr id="5" name="Text 2"/>
          <p:cNvSpPr/>
          <p:nvPr/>
        </p:nvSpPr>
        <p:spPr>
          <a:xfrm>
            <a:off x="435769" y="614363"/>
            <a:ext cx="6657848" cy="390235"/>
          </a:xfrm>
          <a:prstGeom prst="rect">
            <a:avLst/>
          </a:prstGeom>
          <a:noFill/>
          <a:ln/>
        </p:spPr>
        <p:txBody>
          <a:bodyPr wrap="none" lIns="0" tIns="0" rIns="0" bIns="0" rtlCol="0" anchor="t">
            <a:spAutoFit/>
          </a:bodyPr>
          <a:lstStyle/>
          <a:p>
            <a:pPr>
              <a:lnSpc>
                <a:spcPts val="3200"/>
              </a:lnSpc>
            </a:pPr>
            <a:r>
              <a:rPr lang="en-US" sz="2436" b="1" dirty="0">
                <a:solidFill>
                  <a:srgbClr val="001F3F"/>
                </a:solidFill>
                <a:latin typeface="Space Grotesk" pitchFamily="34" charset="0"/>
                <a:ea typeface="Space Grotesk" pitchFamily="34" charset="-122"/>
                <a:cs typeface="Space Grotesk" pitchFamily="34" charset="-120"/>
              </a:rPr>
              <a:t>Residential Properties Available to Foreign Buyers</a:t>
            </a:r>
            <a:endParaRPr lang="en-US" sz="2436" dirty="0"/>
          </a:p>
        </p:txBody>
      </p:sp>
      <p:sp>
        <p:nvSpPr>
          <p:cNvPr id="7" name="Text 3"/>
          <p:cNvSpPr/>
          <p:nvPr/>
        </p:nvSpPr>
        <p:spPr>
          <a:xfrm>
            <a:off x="582216" y="3202186"/>
            <a:ext cx="442109" cy="97976"/>
          </a:xfrm>
          <a:prstGeom prst="rect">
            <a:avLst/>
          </a:prstGeom>
          <a:noFill/>
          <a:ln/>
        </p:spPr>
        <p:txBody>
          <a:bodyPr wrap="none" lIns="0" tIns="0" rIns="0" bIns="0" rtlCol="0" anchor="t">
            <a:spAutoFit/>
          </a:bodyPr>
          <a:lstStyle/>
          <a:p>
            <a:pPr marL="0" indent="0" algn="l">
              <a:lnSpc>
                <a:spcPts val="800"/>
              </a:lnSpc>
              <a:buNone/>
            </a:pPr>
            <a:r>
              <a:rPr lang="en-US" sz="621" kern="0" spc="1" dirty="0">
                <a:solidFill>
                  <a:schemeClr val="accent1"/>
                </a:solidFill>
                <a:latin typeface="JetBrains Mono" pitchFamily="34" charset="0"/>
                <a:ea typeface="JetBrains Mono" pitchFamily="34" charset="-122"/>
                <a:cs typeface="JetBrains Mono" pitchFamily="34" charset="-120"/>
              </a:rPr>
              <a:t>SEGMENT_01</a:t>
            </a:r>
            <a:endParaRPr lang="en-US" sz="621" dirty="0">
              <a:solidFill>
                <a:schemeClr val="accent1"/>
              </a:solidFill>
            </a:endParaRPr>
          </a:p>
        </p:txBody>
      </p:sp>
      <p:sp>
        <p:nvSpPr>
          <p:cNvPr id="8" name="Text 4"/>
          <p:cNvSpPr/>
          <p:nvPr/>
        </p:nvSpPr>
        <p:spPr>
          <a:xfrm>
            <a:off x="582216" y="3386138"/>
            <a:ext cx="1125308"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1F3F"/>
                </a:solidFill>
                <a:latin typeface="Space Grotesk" pitchFamily="34" charset="0"/>
                <a:ea typeface="Space Grotesk" pitchFamily="34" charset="-122"/>
                <a:cs typeface="Space Grotesk" pitchFamily="34" charset="-120"/>
              </a:rPr>
              <a:t>Condominiums</a:t>
            </a:r>
            <a:endParaRPr lang="en-US" sz="1400" dirty="0"/>
          </a:p>
        </p:txBody>
      </p:sp>
      <p:sp>
        <p:nvSpPr>
          <p:cNvPr id="9" name="Text 5"/>
          <p:cNvSpPr/>
          <p:nvPr/>
        </p:nvSpPr>
        <p:spPr>
          <a:xfrm>
            <a:off x="582216" y="3711178"/>
            <a:ext cx="3736181" cy="526106"/>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Includes private apartments and Executive Condominiums (ECs). ECs are a hybrid class that becomes fully privatized and open to foreigners after 10 years.</a:t>
            </a:r>
            <a:endParaRPr lang="en-US" sz="1000" dirty="0"/>
          </a:p>
        </p:txBody>
      </p:sp>
      <p:sp>
        <p:nvSpPr>
          <p:cNvPr id="11" name="Text 6"/>
          <p:cNvSpPr/>
          <p:nvPr/>
        </p:nvSpPr>
        <p:spPr>
          <a:xfrm>
            <a:off x="4825603" y="3202186"/>
            <a:ext cx="442109" cy="97976"/>
          </a:xfrm>
          <a:prstGeom prst="rect">
            <a:avLst/>
          </a:prstGeom>
          <a:noFill/>
          <a:ln/>
        </p:spPr>
        <p:txBody>
          <a:bodyPr wrap="none" lIns="0" tIns="0" rIns="0" bIns="0" rtlCol="0" anchor="t">
            <a:spAutoFit/>
          </a:bodyPr>
          <a:lstStyle/>
          <a:p>
            <a:pPr marL="0" indent="0" algn="l">
              <a:lnSpc>
                <a:spcPts val="800"/>
              </a:lnSpc>
              <a:buNone/>
            </a:pPr>
            <a:r>
              <a:rPr lang="en-US" sz="621" kern="0" spc="1" dirty="0">
                <a:solidFill>
                  <a:schemeClr val="accent1"/>
                </a:solidFill>
                <a:latin typeface="JetBrains Mono" pitchFamily="34" charset="0"/>
                <a:ea typeface="JetBrains Mono" pitchFamily="34" charset="-122"/>
                <a:cs typeface="JetBrains Mono" pitchFamily="34" charset="-120"/>
              </a:rPr>
              <a:t>SEGMENT_02</a:t>
            </a:r>
            <a:endParaRPr lang="en-US" sz="621" dirty="0">
              <a:solidFill>
                <a:schemeClr val="accent1"/>
              </a:solidFill>
            </a:endParaRPr>
          </a:p>
        </p:txBody>
      </p:sp>
      <p:sp>
        <p:nvSpPr>
          <p:cNvPr id="12" name="Text 7"/>
          <p:cNvSpPr/>
          <p:nvPr/>
        </p:nvSpPr>
        <p:spPr>
          <a:xfrm>
            <a:off x="4825603" y="3386138"/>
            <a:ext cx="1872757"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1F3F"/>
                </a:solidFill>
                <a:latin typeface="Space Grotesk" pitchFamily="34" charset="0"/>
                <a:ea typeface="Space Grotesk" pitchFamily="34" charset="-122"/>
                <a:cs typeface="Space Grotesk" pitchFamily="34" charset="-120"/>
              </a:rPr>
              <a:t>Executive Condominiums</a:t>
            </a:r>
            <a:endParaRPr lang="en-US" sz="1400" dirty="0"/>
          </a:p>
        </p:txBody>
      </p:sp>
      <p:sp>
        <p:nvSpPr>
          <p:cNvPr id="13" name="Text 8"/>
          <p:cNvSpPr/>
          <p:nvPr/>
        </p:nvSpPr>
        <p:spPr>
          <a:xfrm>
            <a:off x="4825603" y="3711178"/>
            <a:ext cx="3736181" cy="526106"/>
          </a:xfrm>
          <a:prstGeom prst="rect">
            <a:avLst/>
          </a:prstGeom>
          <a:noFill/>
          <a:ln/>
        </p:spPr>
        <p:txBody>
          <a:bodyPr wrap="square" lIns="0" tIns="0" rIns="0" bIns="0" rtlCol="0" anchor="t">
            <a:spAutoFit/>
          </a:bodyPr>
          <a:lstStyle/>
          <a:p>
            <a:pPr>
              <a:lnSpc>
                <a:spcPts val="1400"/>
              </a:lnSpc>
            </a:pPr>
            <a:r>
              <a:rPr lang="en-US" sz="1000" dirty="0">
                <a:solidFill>
                  <a:srgbClr val="4A4A4A"/>
                </a:solidFill>
                <a:latin typeface="DM Sans" pitchFamily="34" charset="0"/>
                <a:ea typeface="DM Sans" pitchFamily="34" charset="-122"/>
                <a:cs typeface="DM Sans" pitchFamily="34" charset="-120"/>
              </a:rPr>
              <a:t>A hybrid public-private housing type initially restricted to citizens but fully privatized after 10 years, after which foreigners can purchase resale units.</a:t>
            </a:r>
            <a:endParaRPr lang="en-US" sz="1000" dirty="0"/>
          </a:p>
        </p:txBody>
      </p:sp>
      <p:sp>
        <p:nvSpPr>
          <p:cNvPr id="14" name="Text 9"/>
          <p:cNvSpPr/>
          <p:nvPr/>
        </p:nvSpPr>
        <p:spPr>
          <a:xfrm>
            <a:off x="435769" y="4850606"/>
            <a:ext cx="984052" cy="285750"/>
          </a:xfrm>
          <a:prstGeom prst="rect">
            <a:avLst/>
          </a:prstGeom>
          <a:noFill/>
          <a:ln/>
        </p:spPr>
        <p:txBody>
          <a:bodyPr wrap="square" lIns="0" tIns="0" rIns="0" bIns="0" rtlCol="0" anchor="t">
            <a:spAutoFit/>
          </a:bodyPr>
          <a:lstStyle/>
          <a:p>
            <a:pPr marL="0" indent="0" algn="l">
              <a:lnSpc>
                <a:spcPts val="800"/>
              </a:lnSpc>
              <a:buNone/>
            </a:pPr>
            <a:r>
              <a:rPr lang="en-US" sz="621" dirty="0">
                <a:solidFill>
                  <a:srgbClr val="999999"/>
                </a:solidFill>
                <a:latin typeface="JetBrains Mono" pitchFamily="34" charset="0"/>
                <a:ea typeface="JetBrains Mono" pitchFamily="34" charset="-122"/>
                <a:cs typeface="JetBrains Mono" pitchFamily="34" charset="-120"/>
              </a:rPr>
              <a:t>PROJECT: SG-RE-2026</a:t>
            </a:r>
            <a:endParaRPr lang="en-US" sz="621" dirty="0"/>
          </a:p>
        </p:txBody>
      </p:sp>
      <p:pic>
        <p:nvPicPr>
          <p:cNvPr id="8194" name="Picture 2" descr="The Interlace - Büro Ole Scheeren">
            <a:extLst>
              <a:ext uri="{FF2B5EF4-FFF2-40B4-BE49-F238E27FC236}">
                <a16:creationId xmlns:a16="http://schemas.microsoft.com/office/drawing/2014/main" id="{6A811126-9BCB-DA69-BEE7-56DA70FCB3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900"/>
          <a:stretch>
            <a:fillRect/>
          </a:stretch>
        </p:blipFill>
        <p:spPr bwMode="auto">
          <a:xfrm>
            <a:off x="435769" y="1269802"/>
            <a:ext cx="4021931" cy="1789509"/>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9 Freshly MOP-ed Resale Executive Condos in Singapore for 2023/2024">
            <a:extLst>
              <a:ext uri="{FF2B5EF4-FFF2-40B4-BE49-F238E27FC236}">
                <a16:creationId xmlns:a16="http://schemas.microsoft.com/office/drawing/2014/main" id="{C22B2078-D2E2-62E2-135C-6E54C926E77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900"/>
          <a:stretch>
            <a:fillRect/>
          </a:stretch>
        </p:blipFill>
        <p:spPr bwMode="auto">
          <a:xfrm>
            <a:off x="4686302" y="1269802"/>
            <a:ext cx="4021931" cy="178950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24">
            <a:extLst>
              <a:ext uri="{FF2B5EF4-FFF2-40B4-BE49-F238E27FC236}">
                <a16:creationId xmlns:a16="http://schemas.microsoft.com/office/drawing/2014/main" id="{C69DC201-29B3-689C-5482-EA3AAC93FE4D}"/>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12</a:t>
            </a:r>
            <a:endParaRPr lang="en-US" sz="727"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FB5D8-3EA0-97C6-7802-5B73BB1B00DE}"/>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7F6D8FE0-7B49-FBAD-C2E1-1426E05FD337}"/>
              </a:ext>
            </a:extLst>
          </p:cNvPr>
          <p:cNvPicPr>
            <a:picLocks noChangeAspect="1"/>
          </p:cNvPicPr>
          <p:nvPr/>
        </p:nvPicPr>
        <p:blipFill>
          <a:blip r:embed="rId3"/>
          <a:stretch>
            <a:fillRect/>
          </a:stretch>
        </p:blipFill>
        <p:spPr>
          <a:xfrm>
            <a:off x="0" y="0"/>
            <a:ext cx="9144000" cy="5143500"/>
          </a:xfrm>
          <a:prstGeom prst="rect">
            <a:avLst/>
          </a:prstGeom>
        </p:spPr>
      </p:pic>
      <p:sp>
        <p:nvSpPr>
          <p:cNvPr id="3" name="Shape 0">
            <a:extLst>
              <a:ext uri="{FF2B5EF4-FFF2-40B4-BE49-F238E27FC236}">
                <a16:creationId xmlns:a16="http://schemas.microsoft.com/office/drawing/2014/main" id="{6FD9EE9C-426C-F262-3F43-9E1F3058F1C7}"/>
              </a:ext>
            </a:extLst>
          </p:cNvPr>
          <p:cNvSpPr/>
          <p:nvPr/>
        </p:nvSpPr>
        <p:spPr>
          <a:xfrm>
            <a:off x="7144" y="7144"/>
            <a:ext cx="2078831" cy="321469"/>
          </a:xfrm>
          <a:prstGeom prst="rect">
            <a:avLst/>
          </a:prstGeom>
          <a:solidFill>
            <a:srgbClr val="001F3F"/>
          </a:solidFill>
          <a:ln/>
        </p:spPr>
        <p:txBody>
          <a:bodyPr/>
          <a:lstStyle/>
          <a:p>
            <a:endParaRPr lang="en-SG"/>
          </a:p>
        </p:txBody>
      </p:sp>
      <p:sp>
        <p:nvSpPr>
          <p:cNvPr id="4" name="Text 1">
            <a:extLst>
              <a:ext uri="{FF2B5EF4-FFF2-40B4-BE49-F238E27FC236}">
                <a16:creationId xmlns:a16="http://schemas.microsoft.com/office/drawing/2014/main" id="{24F70349-07C0-188F-33EB-CDC8F18406EF}"/>
              </a:ext>
            </a:extLst>
          </p:cNvPr>
          <p:cNvSpPr/>
          <p:nvPr/>
        </p:nvSpPr>
        <p:spPr>
          <a:xfrm>
            <a:off x="7144" y="7144"/>
            <a:ext cx="2078831" cy="321469"/>
          </a:xfrm>
          <a:prstGeom prst="rect">
            <a:avLst/>
          </a:prstGeom>
          <a:noFill/>
          <a:ln/>
        </p:spPr>
        <p:txBody>
          <a:bodyPr wrap="square" lIns="255143" tIns="85090" rIns="255143" bIns="0" rtlCol="0" anchor="t">
            <a:spAutoFit/>
          </a:bodyPr>
          <a:lstStyle/>
          <a:p>
            <a:pPr marL="0" indent="0" algn="l">
              <a:lnSpc>
                <a:spcPts val="900"/>
              </a:lnSpc>
              <a:buNone/>
            </a:pPr>
            <a:r>
              <a:rPr lang="en-US" sz="727" kern="0" spc="2" dirty="0">
                <a:solidFill>
                  <a:srgbClr val="FFFFFF"/>
                </a:solidFill>
                <a:latin typeface="JetBrains Mono" pitchFamily="34" charset="0"/>
                <a:ea typeface="JetBrains Mono" pitchFamily="34" charset="-122"/>
                <a:cs typeface="JetBrains Mono" pitchFamily="34" charset="-120"/>
              </a:rPr>
              <a:t>MARKET STRUCTURE // 02</a:t>
            </a:r>
            <a:endParaRPr lang="en-US" sz="727" dirty="0"/>
          </a:p>
        </p:txBody>
      </p:sp>
      <p:sp>
        <p:nvSpPr>
          <p:cNvPr id="5" name="Text 2">
            <a:extLst>
              <a:ext uri="{FF2B5EF4-FFF2-40B4-BE49-F238E27FC236}">
                <a16:creationId xmlns:a16="http://schemas.microsoft.com/office/drawing/2014/main" id="{8AE80C88-2710-A12F-A40C-26037FCF958C}"/>
              </a:ext>
            </a:extLst>
          </p:cNvPr>
          <p:cNvSpPr/>
          <p:nvPr/>
        </p:nvSpPr>
        <p:spPr>
          <a:xfrm>
            <a:off x="435769" y="614363"/>
            <a:ext cx="6439840" cy="390235"/>
          </a:xfrm>
          <a:prstGeom prst="rect">
            <a:avLst/>
          </a:prstGeom>
          <a:noFill/>
          <a:ln/>
        </p:spPr>
        <p:txBody>
          <a:bodyPr wrap="none" lIns="0" tIns="0" rIns="0" bIns="0" rtlCol="0" anchor="t">
            <a:spAutoFit/>
          </a:bodyPr>
          <a:lstStyle/>
          <a:p>
            <a:pPr>
              <a:lnSpc>
                <a:spcPts val="3200"/>
              </a:lnSpc>
            </a:pPr>
            <a:r>
              <a:rPr lang="en-US" sz="2436" b="1" dirty="0">
                <a:solidFill>
                  <a:srgbClr val="001F3F"/>
                </a:solidFill>
                <a:latin typeface="Space Grotesk" pitchFamily="34" charset="0"/>
                <a:ea typeface="Space Grotesk" pitchFamily="34" charset="-122"/>
                <a:cs typeface="Space Grotesk" pitchFamily="34" charset="-120"/>
              </a:rPr>
              <a:t>Residential Properties Available to Foreign Buyers</a:t>
            </a:r>
            <a:endParaRPr lang="en-US" sz="2436" dirty="0"/>
          </a:p>
        </p:txBody>
      </p:sp>
      <p:sp>
        <p:nvSpPr>
          <p:cNvPr id="7" name="Text 3">
            <a:extLst>
              <a:ext uri="{FF2B5EF4-FFF2-40B4-BE49-F238E27FC236}">
                <a16:creationId xmlns:a16="http://schemas.microsoft.com/office/drawing/2014/main" id="{FAD0651E-7C5D-D08E-E85F-AEB208F75938}"/>
              </a:ext>
            </a:extLst>
          </p:cNvPr>
          <p:cNvSpPr/>
          <p:nvPr/>
        </p:nvSpPr>
        <p:spPr>
          <a:xfrm>
            <a:off x="582216" y="3202186"/>
            <a:ext cx="442109" cy="97976"/>
          </a:xfrm>
          <a:prstGeom prst="rect">
            <a:avLst/>
          </a:prstGeom>
          <a:noFill/>
          <a:ln/>
        </p:spPr>
        <p:txBody>
          <a:bodyPr wrap="none" lIns="0" tIns="0" rIns="0" bIns="0" rtlCol="0" anchor="t">
            <a:spAutoFit/>
          </a:bodyPr>
          <a:lstStyle/>
          <a:p>
            <a:pPr marL="0" indent="0" algn="l">
              <a:lnSpc>
                <a:spcPts val="800"/>
              </a:lnSpc>
              <a:buNone/>
            </a:pPr>
            <a:r>
              <a:rPr lang="en-US" sz="621" kern="0" spc="1" dirty="0">
                <a:solidFill>
                  <a:schemeClr val="accent1"/>
                </a:solidFill>
                <a:latin typeface="JetBrains Mono" pitchFamily="34" charset="0"/>
                <a:ea typeface="JetBrains Mono" pitchFamily="34" charset="-122"/>
                <a:cs typeface="JetBrains Mono" pitchFamily="34" charset="-120"/>
              </a:rPr>
              <a:t>SEGMENT_01</a:t>
            </a:r>
            <a:endParaRPr lang="en-US" sz="621" dirty="0">
              <a:solidFill>
                <a:schemeClr val="accent1"/>
              </a:solidFill>
            </a:endParaRPr>
          </a:p>
        </p:txBody>
      </p:sp>
      <p:sp>
        <p:nvSpPr>
          <p:cNvPr id="8" name="Text 4">
            <a:extLst>
              <a:ext uri="{FF2B5EF4-FFF2-40B4-BE49-F238E27FC236}">
                <a16:creationId xmlns:a16="http://schemas.microsoft.com/office/drawing/2014/main" id="{5AD9EB66-654D-DD0D-DBB6-6043743C3E4D}"/>
              </a:ext>
            </a:extLst>
          </p:cNvPr>
          <p:cNvSpPr/>
          <p:nvPr/>
        </p:nvSpPr>
        <p:spPr>
          <a:xfrm>
            <a:off x="582216" y="3386138"/>
            <a:ext cx="1022652"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1F3F"/>
                </a:solidFill>
                <a:latin typeface="Space Grotesk" pitchFamily="34" charset="0"/>
                <a:ea typeface="Space Grotesk" pitchFamily="34" charset="-122"/>
                <a:cs typeface="Space Grotesk" pitchFamily="34" charset="-120"/>
              </a:rPr>
              <a:t>Apartments</a:t>
            </a:r>
            <a:endParaRPr lang="en-US" sz="1400" dirty="0"/>
          </a:p>
        </p:txBody>
      </p:sp>
      <p:sp>
        <p:nvSpPr>
          <p:cNvPr id="9" name="Text 5">
            <a:extLst>
              <a:ext uri="{FF2B5EF4-FFF2-40B4-BE49-F238E27FC236}">
                <a16:creationId xmlns:a16="http://schemas.microsoft.com/office/drawing/2014/main" id="{68F40899-BEDC-DA4E-7AC8-E6735A40F185}"/>
              </a:ext>
            </a:extLst>
          </p:cNvPr>
          <p:cNvSpPr/>
          <p:nvPr/>
        </p:nvSpPr>
        <p:spPr>
          <a:xfrm>
            <a:off x="582216" y="3711178"/>
            <a:ext cx="3736181" cy="529697"/>
          </a:xfrm>
          <a:prstGeom prst="rect">
            <a:avLst/>
          </a:prstGeom>
          <a:noFill/>
          <a:ln/>
        </p:spPr>
        <p:txBody>
          <a:bodyPr wrap="square" lIns="0" tIns="0" rIns="0" bIns="0" rtlCol="0" anchor="t">
            <a:spAutoFit/>
          </a:bodyPr>
          <a:lstStyle/>
          <a:p>
            <a:pPr>
              <a:lnSpc>
                <a:spcPts val="1400"/>
              </a:lnSpc>
            </a:pPr>
            <a:r>
              <a:rPr lang="en-US" sz="1000" dirty="0">
                <a:solidFill>
                  <a:srgbClr val="4A4A4A"/>
                </a:solidFill>
                <a:latin typeface="DM Sans" pitchFamily="34" charset="0"/>
                <a:ea typeface="DM Sans" pitchFamily="34" charset="-122"/>
                <a:cs typeface="DM Sans" pitchFamily="34" charset="-120"/>
              </a:rPr>
              <a:t>Private non-landed residential buildings similar to condominiums but typically with fewer facilities and smaller developments.</a:t>
            </a:r>
            <a:endParaRPr lang="en-US" sz="1000" dirty="0"/>
          </a:p>
        </p:txBody>
      </p:sp>
      <p:pic>
        <p:nvPicPr>
          <p:cNvPr id="10" name="Image 2" descr="preencoded.png">
            <a:extLst>
              <a:ext uri="{FF2B5EF4-FFF2-40B4-BE49-F238E27FC236}">
                <a16:creationId xmlns:a16="http://schemas.microsoft.com/office/drawing/2014/main" id="{8B8C1A1D-ED1C-30CB-238A-33655470FF86}"/>
              </a:ext>
            </a:extLst>
          </p:cNvPr>
          <p:cNvPicPr>
            <a:picLocks noChangeAspect="1"/>
          </p:cNvPicPr>
          <p:nvPr/>
        </p:nvPicPr>
        <p:blipFill>
          <a:blip r:embed="rId4"/>
          <a:stretch>
            <a:fillRect/>
          </a:stretch>
        </p:blipFill>
        <p:spPr>
          <a:xfrm>
            <a:off x="4682728" y="1269802"/>
            <a:ext cx="4021931" cy="1789509"/>
          </a:xfrm>
          <a:prstGeom prst="rect">
            <a:avLst/>
          </a:prstGeom>
        </p:spPr>
      </p:pic>
      <p:sp>
        <p:nvSpPr>
          <p:cNvPr id="11" name="Text 6">
            <a:extLst>
              <a:ext uri="{FF2B5EF4-FFF2-40B4-BE49-F238E27FC236}">
                <a16:creationId xmlns:a16="http://schemas.microsoft.com/office/drawing/2014/main" id="{ED7F2FD4-E9DF-083C-4522-7B1042AB0827}"/>
              </a:ext>
            </a:extLst>
          </p:cNvPr>
          <p:cNvSpPr/>
          <p:nvPr/>
        </p:nvSpPr>
        <p:spPr>
          <a:xfrm>
            <a:off x="4825603" y="3202186"/>
            <a:ext cx="442109" cy="97976"/>
          </a:xfrm>
          <a:prstGeom prst="rect">
            <a:avLst/>
          </a:prstGeom>
          <a:noFill/>
          <a:ln/>
        </p:spPr>
        <p:txBody>
          <a:bodyPr wrap="none" lIns="0" tIns="0" rIns="0" bIns="0" rtlCol="0" anchor="t">
            <a:spAutoFit/>
          </a:bodyPr>
          <a:lstStyle/>
          <a:p>
            <a:pPr marL="0" indent="0" algn="l">
              <a:lnSpc>
                <a:spcPts val="800"/>
              </a:lnSpc>
              <a:buNone/>
            </a:pPr>
            <a:r>
              <a:rPr lang="en-US" sz="621" kern="0" spc="1" dirty="0">
                <a:solidFill>
                  <a:schemeClr val="accent1"/>
                </a:solidFill>
                <a:latin typeface="JetBrains Mono" pitchFamily="34" charset="0"/>
                <a:ea typeface="JetBrains Mono" pitchFamily="34" charset="-122"/>
                <a:cs typeface="JetBrains Mono" pitchFamily="34" charset="-120"/>
              </a:rPr>
              <a:t>SEGMENT_02</a:t>
            </a:r>
            <a:endParaRPr lang="en-US" sz="621" dirty="0">
              <a:solidFill>
                <a:schemeClr val="accent1"/>
              </a:solidFill>
            </a:endParaRPr>
          </a:p>
        </p:txBody>
      </p:sp>
      <p:sp>
        <p:nvSpPr>
          <p:cNvPr id="12" name="Text 7">
            <a:extLst>
              <a:ext uri="{FF2B5EF4-FFF2-40B4-BE49-F238E27FC236}">
                <a16:creationId xmlns:a16="http://schemas.microsoft.com/office/drawing/2014/main" id="{1483C2A0-B82A-8879-2D49-ED1FD55A4BAA}"/>
              </a:ext>
            </a:extLst>
          </p:cNvPr>
          <p:cNvSpPr/>
          <p:nvPr/>
        </p:nvSpPr>
        <p:spPr>
          <a:xfrm>
            <a:off x="4825603" y="3386138"/>
            <a:ext cx="1571777"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1F3F"/>
                </a:solidFill>
                <a:latin typeface="Space Grotesk" pitchFamily="34" charset="0"/>
                <a:ea typeface="Space Grotesk" pitchFamily="34" charset="-122"/>
                <a:cs typeface="Space Grotesk" pitchFamily="34" charset="-120"/>
              </a:rPr>
              <a:t>Sentosa Cove Landed</a:t>
            </a:r>
            <a:endParaRPr lang="en-US" sz="1400" dirty="0"/>
          </a:p>
        </p:txBody>
      </p:sp>
      <p:sp>
        <p:nvSpPr>
          <p:cNvPr id="13" name="Text 8">
            <a:extLst>
              <a:ext uri="{FF2B5EF4-FFF2-40B4-BE49-F238E27FC236}">
                <a16:creationId xmlns:a16="http://schemas.microsoft.com/office/drawing/2014/main" id="{A5F7E992-07EA-83C1-DB91-81CA85222595}"/>
              </a:ext>
            </a:extLst>
          </p:cNvPr>
          <p:cNvSpPr/>
          <p:nvPr/>
        </p:nvSpPr>
        <p:spPr>
          <a:xfrm>
            <a:off x="4825603" y="3711178"/>
            <a:ext cx="3736181" cy="526106"/>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The only enclave in Singapore where foreigners can purchase landed property (bungalows/villas) without prior LDAU approval. A unique trophy asset class.</a:t>
            </a:r>
            <a:endParaRPr lang="en-US" sz="1000" dirty="0"/>
          </a:p>
        </p:txBody>
      </p:sp>
      <p:sp>
        <p:nvSpPr>
          <p:cNvPr id="14" name="Text 9">
            <a:extLst>
              <a:ext uri="{FF2B5EF4-FFF2-40B4-BE49-F238E27FC236}">
                <a16:creationId xmlns:a16="http://schemas.microsoft.com/office/drawing/2014/main" id="{D33B4726-4A8B-4499-8BC8-633ACA3BE03E}"/>
              </a:ext>
            </a:extLst>
          </p:cNvPr>
          <p:cNvSpPr/>
          <p:nvPr/>
        </p:nvSpPr>
        <p:spPr>
          <a:xfrm>
            <a:off x="435769" y="4850606"/>
            <a:ext cx="984052" cy="285750"/>
          </a:xfrm>
          <a:prstGeom prst="rect">
            <a:avLst/>
          </a:prstGeom>
          <a:noFill/>
          <a:ln/>
        </p:spPr>
        <p:txBody>
          <a:bodyPr wrap="square" lIns="0" tIns="0" rIns="0" bIns="0" rtlCol="0" anchor="t">
            <a:spAutoFit/>
          </a:bodyPr>
          <a:lstStyle/>
          <a:p>
            <a:pPr marL="0" indent="0" algn="l">
              <a:lnSpc>
                <a:spcPts val="800"/>
              </a:lnSpc>
              <a:buNone/>
            </a:pPr>
            <a:r>
              <a:rPr lang="en-US" sz="621" dirty="0">
                <a:solidFill>
                  <a:srgbClr val="999999"/>
                </a:solidFill>
                <a:latin typeface="JetBrains Mono" pitchFamily="34" charset="0"/>
                <a:ea typeface="JetBrains Mono" pitchFamily="34" charset="-122"/>
                <a:cs typeface="JetBrains Mono" pitchFamily="34" charset="-120"/>
              </a:rPr>
              <a:t>PROJECT: SG-RE-2026</a:t>
            </a:r>
            <a:endParaRPr lang="en-US" sz="621" dirty="0"/>
          </a:p>
        </p:txBody>
      </p:sp>
      <p:pic>
        <p:nvPicPr>
          <p:cNvPr id="7170" name="Picture 2" descr="Nova 88 - Condos And Commercial Spaces In Singapore">
            <a:extLst>
              <a:ext uri="{FF2B5EF4-FFF2-40B4-BE49-F238E27FC236}">
                <a16:creationId xmlns:a16="http://schemas.microsoft.com/office/drawing/2014/main" id="{52BB63AB-4433-6556-D5CD-56A42BA70EF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0397"/>
          <a:stretch>
            <a:fillRect/>
          </a:stretch>
        </p:blipFill>
        <p:spPr bwMode="auto">
          <a:xfrm>
            <a:off x="435769" y="1257442"/>
            <a:ext cx="4021930" cy="1801869"/>
          </a:xfrm>
          <a:prstGeom prst="rect">
            <a:avLst/>
          </a:prstGeom>
          <a:noFill/>
          <a:extLst>
            <a:ext uri="{909E8E84-426E-40DD-AFC4-6F175D3DCCD1}">
              <a14:hiddenFill xmlns:a14="http://schemas.microsoft.com/office/drawing/2010/main">
                <a:solidFill>
                  <a:srgbClr val="FFFFFF"/>
                </a:solidFill>
              </a14:hiddenFill>
            </a:ext>
          </a:extLst>
        </p:spPr>
      </p:pic>
      <p:sp>
        <p:nvSpPr>
          <p:cNvPr id="17" name="Text 24">
            <a:extLst>
              <a:ext uri="{FF2B5EF4-FFF2-40B4-BE49-F238E27FC236}">
                <a16:creationId xmlns:a16="http://schemas.microsoft.com/office/drawing/2014/main" id="{9B7B8091-2397-82B5-6FC7-EDD7DBF3BE67}"/>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13</a:t>
            </a:r>
            <a:endParaRPr lang="en-US" sz="727" dirty="0"/>
          </a:p>
        </p:txBody>
      </p:sp>
    </p:spTree>
    <p:extLst>
      <p:ext uri="{BB962C8B-B14F-4D97-AF65-F5344CB8AC3E}">
        <p14:creationId xmlns:p14="http://schemas.microsoft.com/office/powerpoint/2010/main" val="3292387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3" name="Image 1" descr="preencoded.png"/>
          <p:cNvPicPr>
            <a:picLocks noChangeAspect="1"/>
          </p:cNvPicPr>
          <p:nvPr/>
        </p:nvPicPr>
        <p:blipFill>
          <a:blip r:embed="rId4"/>
          <a:stretch>
            <a:fillRect/>
          </a:stretch>
        </p:blipFill>
        <p:spPr>
          <a:xfrm>
            <a:off x="7144" y="7144"/>
            <a:ext cx="3571875" cy="5114925"/>
          </a:xfrm>
          <a:prstGeom prst="rect">
            <a:avLst/>
          </a:prstGeom>
        </p:spPr>
      </p:pic>
      <p:sp>
        <p:nvSpPr>
          <p:cNvPr id="4" name="Text 0"/>
          <p:cNvSpPr/>
          <p:nvPr/>
        </p:nvSpPr>
        <p:spPr>
          <a:xfrm>
            <a:off x="4007644" y="435769"/>
            <a:ext cx="1263423" cy="111184"/>
          </a:xfrm>
          <a:prstGeom prst="rect">
            <a:avLst/>
          </a:prstGeom>
          <a:noFill/>
          <a:ln/>
        </p:spPr>
        <p:txBody>
          <a:bodyPr wrap="none" lIns="0" tIns="0" rIns="0" bIns="0" rtlCol="0" anchor="t">
            <a:spAutoFit/>
          </a:bodyPr>
          <a:lstStyle/>
          <a:p>
            <a:pPr marL="0" indent="0" algn="l">
              <a:lnSpc>
                <a:spcPts val="900"/>
              </a:lnSpc>
              <a:buNone/>
            </a:pPr>
            <a:r>
              <a:rPr lang="en-US" sz="727" kern="0" spc="2" dirty="0">
                <a:solidFill>
                  <a:schemeClr val="accent1"/>
                </a:solidFill>
                <a:latin typeface="JetBrains Mono" pitchFamily="34" charset="0"/>
                <a:ea typeface="JetBrains Mono" pitchFamily="34" charset="-122"/>
                <a:cs typeface="JetBrains Mono" pitchFamily="34" charset="-120"/>
              </a:rPr>
              <a:t>REGULATORY FRAMEWORK // 02</a:t>
            </a:r>
            <a:endParaRPr lang="en-US" sz="727" dirty="0">
              <a:solidFill>
                <a:schemeClr val="accent1"/>
              </a:solidFill>
            </a:endParaRPr>
          </a:p>
        </p:txBody>
      </p:sp>
      <p:sp>
        <p:nvSpPr>
          <p:cNvPr id="5" name="Text 1"/>
          <p:cNvSpPr/>
          <p:nvPr/>
        </p:nvSpPr>
        <p:spPr>
          <a:xfrm>
            <a:off x="4007644" y="710803"/>
            <a:ext cx="4557713" cy="660071"/>
          </a:xfrm>
          <a:prstGeom prst="rect">
            <a:avLst/>
          </a:prstGeom>
          <a:noFill/>
          <a:ln/>
        </p:spPr>
        <p:txBody>
          <a:bodyPr wrap="square" lIns="0" tIns="0" rIns="0" bIns="0" rtlCol="0" anchor="t">
            <a:spAutoFit/>
          </a:bodyPr>
          <a:lstStyle/>
          <a:p>
            <a:pPr marL="0" indent="0" algn="l">
              <a:lnSpc>
                <a:spcPts val="2600"/>
              </a:lnSpc>
              <a:buNone/>
            </a:pPr>
            <a:r>
              <a:rPr lang="en-US" sz="2121" b="1" dirty="0">
                <a:solidFill>
                  <a:srgbClr val="001F3F"/>
                </a:solidFill>
                <a:latin typeface="Space Grotesk" pitchFamily="34" charset="0"/>
                <a:ea typeface="Space Grotesk" pitchFamily="34" charset="-122"/>
                <a:cs typeface="Space Grotesk" pitchFamily="34" charset="-120"/>
              </a:rPr>
              <a:t>Restricted Properties: What Foreigners Cannot Buy Freely</a:t>
            </a:r>
            <a:endParaRPr lang="en-US" sz="2121" dirty="0"/>
          </a:p>
        </p:txBody>
      </p:sp>
      <p:sp>
        <p:nvSpPr>
          <p:cNvPr id="6" name="Text 2"/>
          <p:cNvSpPr/>
          <p:nvPr/>
        </p:nvSpPr>
        <p:spPr>
          <a:xfrm>
            <a:off x="4164806" y="1585187"/>
            <a:ext cx="3179012" cy="222240"/>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Landed Houses (GCBs, Bungalows, Terrace)</a:t>
            </a:r>
            <a:endParaRPr lang="en-US" sz="1200" dirty="0"/>
          </a:p>
        </p:txBody>
      </p:sp>
      <p:sp>
        <p:nvSpPr>
          <p:cNvPr id="7" name="Text 3"/>
          <p:cNvSpPr/>
          <p:nvPr/>
        </p:nvSpPr>
        <p:spPr>
          <a:xfrm>
            <a:off x="4164806" y="1856649"/>
            <a:ext cx="4400550" cy="566758"/>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Foreigners require LDAU approval, which is almost never granted. Approval typically requires exceptional economic contribution and PR status.</a:t>
            </a:r>
            <a:endParaRPr lang="en-US" sz="1050" dirty="0"/>
          </a:p>
        </p:txBody>
      </p:sp>
      <p:sp>
        <p:nvSpPr>
          <p:cNvPr id="8" name="Text 4"/>
          <p:cNvSpPr/>
          <p:nvPr/>
        </p:nvSpPr>
        <p:spPr>
          <a:xfrm>
            <a:off x="4164806" y="2385287"/>
            <a:ext cx="1691360"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Public Housing (HDB Flats)</a:t>
            </a:r>
            <a:endParaRPr lang="en-US" sz="1200" dirty="0"/>
          </a:p>
        </p:txBody>
      </p:sp>
      <p:sp>
        <p:nvSpPr>
          <p:cNvPr id="9" name="Text 5"/>
          <p:cNvSpPr/>
          <p:nvPr/>
        </p:nvSpPr>
        <p:spPr>
          <a:xfrm>
            <a:off x="4164806" y="2656749"/>
            <a:ext cx="4400550"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Foreigners cannot buy HDB flats. Even PRs can only buy resale HDBs with a PR or citizen spouse. Foreigners alone are entirely prohibited.</a:t>
            </a:r>
            <a:endParaRPr lang="en-US" sz="1050" dirty="0"/>
          </a:p>
        </p:txBody>
      </p:sp>
      <p:sp>
        <p:nvSpPr>
          <p:cNvPr id="10" name="Text 6"/>
          <p:cNvSpPr/>
          <p:nvPr/>
        </p:nvSpPr>
        <p:spPr>
          <a:xfrm>
            <a:off x="4164806" y="3185387"/>
            <a:ext cx="1711815"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The LDAU Approval Reality</a:t>
            </a:r>
            <a:endParaRPr lang="en-US" sz="1200" dirty="0"/>
          </a:p>
        </p:txBody>
      </p:sp>
      <p:sp>
        <p:nvSpPr>
          <p:cNvPr id="11" name="Text 7"/>
          <p:cNvSpPr/>
          <p:nvPr/>
        </p:nvSpPr>
        <p:spPr>
          <a:xfrm>
            <a:off x="4164806" y="3456849"/>
            <a:ext cx="4400550"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Approval is rare and reserved for high-net-worth individuals who have demonstrated significant long-term commitment to Singapore.</a:t>
            </a:r>
            <a:endParaRPr lang="en-US" sz="1050" dirty="0"/>
          </a:p>
        </p:txBody>
      </p:sp>
      <p:sp>
        <p:nvSpPr>
          <p:cNvPr id="13" name="Text 24">
            <a:extLst>
              <a:ext uri="{FF2B5EF4-FFF2-40B4-BE49-F238E27FC236}">
                <a16:creationId xmlns:a16="http://schemas.microsoft.com/office/drawing/2014/main" id="{853F10A4-192F-A9DD-CFBE-CEC7F8A80FBC}"/>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14</a:t>
            </a:r>
            <a:endParaRPr lang="en-US" sz="727"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070027" cy="357188"/>
          </a:xfrm>
          <a:prstGeom prst="rect">
            <a:avLst/>
          </a:prstGeom>
          <a:solidFill>
            <a:srgbClr val="000000"/>
          </a:solidFill>
          <a:ln/>
        </p:spPr>
        <p:txBody>
          <a:bodyPr/>
          <a:lstStyle/>
          <a:p>
            <a:endParaRPr lang="en-SG"/>
          </a:p>
        </p:txBody>
      </p:sp>
      <p:sp>
        <p:nvSpPr>
          <p:cNvPr id="4" name="Text 1"/>
          <p:cNvSpPr/>
          <p:nvPr/>
        </p:nvSpPr>
        <p:spPr>
          <a:xfrm>
            <a:off x="7144" y="7144"/>
            <a:ext cx="3070027"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URBAN STRATEGY // SCARCITY-01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SG"/>
          </a:p>
        </p:txBody>
      </p:sp>
      <p:sp>
        <p:nvSpPr>
          <p:cNvPr id="6" name="Shape 3"/>
          <p:cNvSpPr/>
          <p:nvPr/>
        </p:nvSpPr>
        <p:spPr>
          <a:xfrm>
            <a:off x="7144" y="364331"/>
            <a:ext cx="9129713" cy="3572"/>
          </a:xfrm>
          <a:prstGeom prst="rect">
            <a:avLst/>
          </a:prstGeom>
          <a:solidFill>
            <a:srgbClr val="000000"/>
          </a:solidFill>
          <a:ln/>
        </p:spPr>
        <p:txBody>
          <a:bodyPr/>
          <a:lstStyle/>
          <a:p>
            <a:endParaRPr lang="en-SG"/>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The Impact of Land Scarcity</a:t>
            </a:r>
            <a:endParaRPr lang="en-US" sz="2436" dirty="0"/>
          </a:p>
        </p:txBody>
      </p:sp>
      <p:sp>
        <p:nvSpPr>
          <p:cNvPr id="8" name="Shape 5"/>
          <p:cNvSpPr/>
          <p:nvPr/>
        </p:nvSpPr>
        <p:spPr>
          <a:xfrm>
            <a:off x="582216" y="1291233"/>
            <a:ext cx="919758" cy="112514"/>
          </a:xfrm>
          <a:prstGeom prst="rect">
            <a:avLst/>
          </a:prstGeom>
          <a:solidFill>
            <a:srgbClr val="FFFFFF"/>
          </a:solidFill>
          <a:ln/>
        </p:spPr>
        <p:txBody>
          <a:bodyPr/>
          <a:lstStyle/>
          <a:p>
            <a:endParaRPr lang="en-SG"/>
          </a:p>
        </p:txBody>
      </p:sp>
      <p:sp>
        <p:nvSpPr>
          <p:cNvPr id="9" name="Text 6"/>
          <p:cNvSpPr/>
          <p:nvPr/>
        </p:nvSpPr>
        <p:spPr>
          <a:xfrm>
            <a:off x="582216" y="1291233"/>
            <a:ext cx="919758"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PHYSICAL_LIMITS</a:t>
            </a:r>
            <a:endParaRPr lang="en-US" sz="584" dirty="0"/>
          </a:p>
        </p:txBody>
      </p:sp>
      <p:pic>
        <p:nvPicPr>
          <p:cNvPr id="10" name="Image 1" descr="preencoded.png"/>
          <p:cNvPicPr>
            <a:picLocks noChangeAspect="1"/>
          </p:cNvPicPr>
          <p:nvPr/>
        </p:nvPicPr>
        <p:blipFill>
          <a:blip r:embed="rId4"/>
          <a:stretch>
            <a:fillRect/>
          </a:stretch>
        </p:blipFill>
        <p:spPr>
          <a:xfrm>
            <a:off x="653653" y="1639491"/>
            <a:ext cx="192881" cy="171450"/>
          </a:xfrm>
          <a:prstGeom prst="rect">
            <a:avLst/>
          </a:prstGeom>
        </p:spPr>
      </p:pic>
      <p:sp>
        <p:nvSpPr>
          <p:cNvPr id="11" name="Text 7"/>
          <p:cNvSpPr/>
          <p:nvPr/>
        </p:nvSpPr>
        <p:spPr>
          <a:xfrm>
            <a:off x="989409" y="1591270"/>
            <a:ext cx="3221831"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Finite Land Area</a:t>
            </a:r>
            <a:endParaRPr lang="en-US" sz="1090" dirty="0"/>
          </a:p>
        </p:txBody>
      </p:sp>
      <p:sp>
        <p:nvSpPr>
          <p:cNvPr id="12" name="Text 8"/>
          <p:cNvSpPr/>
          <p:nvPr/>
        </p:nvSpPr>
        <p:spPr>
          <a:xfrm>
            <a:off x="989409" y="1828800"/>
            <a:ext cx="3221831" cy="578644"/>
          </a:xfrm>
          <a:prstGeom prst="rect">
            <a:avLst/>
          </a:prstGeom>
          <a:noFill/>
          <a:ln/>
        </p:spPr>
        <p:txBody>
          <a:bodyPr wrap="square" lIns="0" tIns="0" rIns="0" bIns="0" rtlCol="0" anchor="t">
            <a:spAutoFit/>
          </a:bodyPr>
          <a:lstStyle/>
          <a:p>
            <a:pPr marL="0" indent="0" algn="l">
              <a:lnSpc>
                <a:spcPts val="1500"/>
              </a:lnSpc>
              <a:buNone/>
            </a:pPr>
            <a:r>
              <a:rPr lang="en-US" sz="942" dirty="0">
                <a:solidFill>
                  <a:srgbClr val="4A4A4A"/>
                </a:solidFill>
                <a:latin typeface="DM Sans" pitchFamily="34" charset="0"/>
                <a:ea typeface="DM Sans" pitchFamily="34" charset="-122"/>
                <a:cs typeface="DM Sans" pitchFamily="34" charset="-120"/>
              </a:rPr>
              <a:t>With only 730 km² of land, Singapore faces extreme geographic constraints, making land the most valuable resource in the city-state.</a:t>
            </a:r>
            <a:endParaRPr lang="en-US" sz="942" dirty="0"/>
          </a:p>
        </p:txBody>
      </p:sp>
      <p:pic>
        <p:nvPicPr>
          <p:cNvPr id="13" name="Image 2" descr="preencoded.png"/>
          <p:cNvPicPr>
            <a:picLocks noChangeAspect="1"/>
          </p:cNvPicPr>
          <p:nvPr/>
        </p:nvPicPr>
        <p:blipFill>
          <a:blip r:embed="rId5"/>
          <a:stretch>
            <a:fillRect/>
          </a:stretch>
        </p:blipFill>
        <p:spPr>
          <a:xfrm>
            <a:off x="653653" y="2762845"/>
            <a:ext cx="171450" cy="171450"/>
          </a:xfrm>
          <a:prstGeom prst="rect">
            <a:avLst/>
          </a:prstGeom>
        </p:spPr>
      </p:pic>
      <p:sp>
        <p:nvSpPr>
          <p:cNvPr id="14" name="Text 9"/>
          <p:cNvSpPr/>
          <p:nvPr/>
        </p:nvSpPr>
        <p:spPr>
          <a:xfrm>
            <a:off x="967978" y="2714625"/>
            <a:ext cx="3243263"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High Urban Density</a:t>
            </a:r>
            <a:endParaRPr lang="en-US" sz="1090" dirty="0"/>
          </a:p>
        </p:txBody>
      </p:sp>
      <p:sp>
        <p:nvSpPr>
          <p:cNvPr id="15" name="Text 10"/>
          <p:cNvSpPr/>
          <p:nvPr/>
        </p:nvSpPr>
        <p:spPr>
          <a:xfrm>
            <a:off x="967978" y="2952155"/>
            <a:ext cx="3243263" cy="578644"/>
          </a:xfrm>
          <a:prstGeom prst="rect">
            <a:avLst/>
          </a:prstGeom>
          <a:noFill/>
          <a:ln/>
        </p:spPr>
        <p:txBody>
          <a:bodyPr wrap="square" lIns="0" tIns="0" rIns="0" bIns="0" rtlCol="0" anchor="t">
            <a:spAutoFit/>
          </a:bodyPr>
          <a:lstStyle/>
          <a:p>
            <a:pPr marL="0" indent="0" algn="l">
              <a:lnSpc>
                <a:spcPts val="1500"/>
              </a:lnSpc>
              <a:buNone/>
            </a:pPr>
            <a:r>
              <a:rPr lang="en-US" sz="942" dirty="0">
                <a:solidFill>
                  <a:srgbClr val="4A4A4A"/>
                </a:solidFill>
                <a:latin typeface="DM Sans" pitchFamily="34" charset="0"/>
                <a:ea typeface="DM Sans" pitchFamily="34" charset="-122"/>
                <a:cs typeface="DM Sans" pitchFamily="34" charset="-120"/>
              </a:rPr>
              <a:t>Careful management of density is required to balance residential, commercial, and industrial needs within a limited footprint.</a:t>
            </a:r>
            <a:endParaRPr lang="en-US" sz="942" dirty="0"/>
          </a:p>
        </p:txBody>
      </p:sp>
      <p:sp>
        <p:nvSpPr>
          <p:cNvPr id="16" name="Shape 11"/>
          <p:cNvSpPr/>
          <p:nvPr/>
        </p:nvSpPr>
        <p:spPr>
          <a:xfrm>
            <a:off x="4861322" y="1291233"/>
            <a:ext cx="1075134" cy="112514"/>
          </a:xfrm>
          <a:prstGeom prst="rect">
            <a:avLst/>
          </a:prstGeom>
          <a:solidFill>
            <a:srgbClr val="FFFFFF"/>
          </a:solidFill>
          <a:ln/>
        </p:spPr>
        <p:txBody>
          <a:bodyPr/>
          <a:lstStyle/>
          <a:p>
            <a:endParaRPr lang="en-SG"/>
          </a:p>
        </p:txBody>
      </p:sp>
      <p:sp>
        <p:nvSpPr>
          <p:cNvPr id="17" name="Text 12"/>
          <p:cNvSpPr/>
          <p:nvPr/>
        </p:nvSpPr>
        <p:spPr>
          <a:xfrm>
            <a:off x="4861322" y="1291233"/>
            <a:ext cx="1075134"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STRATEGIC_PLANNING</a:t>
            </a:r>
            <a:endParaRPr lang="en-US" sz="584" dirty="0"/>
          </a:p>
        </p:txBody>
      </p:sp>
      <p:pic>
        <p:nvPicPr>
          <p:cNvPr id="18" name="Image 3" descr="preencoded.png"/>
          <p:cNvPicPr>
            <a:picLocks noChangeAspect="1"/>
          </p:cNvPicPr>
          <p:nvPr/>
        </p:nvPicPr>
        <p:blipFill>
          <a:blip r:embed="rId6"/>
          <a:stretch>
            <a:fillRect/>
          </a:stretch>
        </p:blipFill>
        <p:spPr>
          <a:xfrm>
            <a:off x="4932759" y="1639491"/>
            <a:ext cx="171450" cy="171450"/>
          </a:xfrm>
          <a:prstGeom prst="rect">
            <a:avLst/>
          </a:prstGeom>
        </p:spPr>
      </p:pic>
      <p:sp>
        <p:nvSpPr>
          <p:cNvPr id="19" name="Text 13"/>
          <p:cNvSpPr/>
          <p:nvPr/>
        </p:nvSpPr>
        <p:spPr>
          <a:xfrm>
            <a:off x="5247084" y="1591270"/>
            <a:ext cx="3243263"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URA Master Plan</a:t>
            </a:r>
            <a:endParaRPr lang="en-US" sz="1090" dirty="0"/>
          </a:p>
        </p:txBody>
      </p:sp>
      <p:sp>
        <p:nvSpPr>
          <p:cNvPr id="20" name="Text 14"/>
          <p:cNvSpPr/>
          <p:nvPr/>
        </p:nvSpPr>
        <p:spPr>
          <a:xfrm>
            <a:off x="5247084" y="1828800"/>
            <a:ext cx="3243263" cy="578644"/>
          </a:xfrm>
          <a:prstGeom prst="rect">
            <a:avLst/>
          </a:prstGeom>
          <a:noFill/>
          <a:ln/>
        </p:spPr>
        <p:txBody>
          <a:bodyPr wrap="square" lIns="0" tIns="0" rIns="0" bIns="0" rtlCol="0" anchor="t">
            <a:spAutoFit/>
          </a:bodyPr>
          <a:lstStyle/>
          <a:p>
            <a:pPr marL="0" indent="0" algn="l">
              <a:lnSpc>
                <a:spcPts val="1500"/>
              </a:lnSpc>
              <a:buNone/>
            </a:pPr>
            <a:r>
              <a:rPr lang="en-US" sz="942" dirty="0">
                <a:solidFill>
                  <a:srgbClr val="4A4A4A"/>
                </a:solidFill>
                <a:latin typeface="DM Sans" pitchFamily="34" charset="0"/>
                <a:ea typeface="DM Sans" pitchFamily="34" charset="-122"/>
                <a:cs typeface="DM Sans" pitchFamily="34" charset="-120"/>
              </a:rPr>
              <a:t>A statutory 10-15 year roadmap that guides land use, ensuring infrastructure and amenities precede residential growth.</a:t>
            </a:r>
            <a:endParaRPr lang="en-US" sz="942" dirty="0"/>
          </a:p>
        </p:txBody>
      </p:sp>
      <p:pic>
        <p:nvPicPr>
          <p:cNvPr id="21" name="Image 4" descr="preencoded.png"/>
          <p:cNvPicPr>
            <a:picLocks noChangeAspect="1"/>
          </p:cNvPicPr>
          <p:nvPr/>
        </p:nvPicPr>
        <p:blipFill>
          <a:blip r:embed="rId7"/>
          <a:stretch>
            <a:fillRect/>
          </a:stretch>
        </p:blipFill>
        <p:spPr>
          <a:xfrm>
            <a:off x="4932759" y="2762845"/>
            <a:ext cx="192881" cy="171450"/>
          </a:xfrm>
          <a:prstGeom prst="rect">
            <a:avLst/>
          </a:prstGeom>
        </p:spPr>
      </p:pic>
      <p:sp>
        <p:nvSpPr>
          <p:cNvPr id="22" name="Text 15"/>
          <p:cNvSpPr/>
          <p:nvPr/>
        </p:nvSpPr>
        <p:spPr>
          <a:xfrm>
            <a:off x="5268516" y="2714625"/>
            <a:ext cx="3221831" cy="201811"/>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000000"/>
                </a:solidFill>
                <a:latin typeface="Space Grotesk" pitchFamily="34" charset="0"/>
                <a:ea typeface="Space Grotesk" pitchFamily="34" charset="-122"/>
                <a:cs typeface="Space Grotesk" pitchFamily="34" charset="-120"/>
              </a:rPr>
              <a:t>Infrastructure-Led Value</a:t>
            </a:r>
            <a:endParaRPr lang="en-US" sz="1090" dirty="0"/>
          </a:p>
        </p:txBody>
      </p:sp>
      <p:sp>
        <p:nvSpPr>
          <p:cNvPr id="23" name="Text 16"/>
          <p:cNvSpPr/>
          <p:nvPr/>
        </p:nvSpPr>
        <p:spPr>
          <a:xfrm>
            <a:off x="5268516" y="2952155"/>
            <a:ext cx="3221831" cy="578644"/>
          </a:xfrm>
          <a:prstGeom prst="rect">
            <a:avLst/>
          </a:prstGeom>
          <a:noFill/>
          <a:ln/>
        </p:spPr>
        <p:txBody>
          <a:bodyPr wrap="square" lIns="0" tIns="0" rIns="0" bIns="0" rtlCol="0" anchor="t">
            <a:spAutoFit/>
          </a:bodyPr>
          <a:lstStyle/>
          <a:p>
            <a:pPr marL="0" indent="0" algn="l">
              <a:lnSpc>
                <a:spcPts val="1500"/>
              </a:lnSpc>
              <a:buNone/>
            </a:pPr>
            <a:r>
              <a:rPr lang="en-US" sz="942" dirty="0">
                <a:solidFill>
                  <a:srgbClr val="4A4A4A"/>
                </a:solidFill>
                <a:latin typeface="DM Sans" pitchFamily="34" charset="0"/>
                <a:ea typeface="DM Sans" pitchFamily="34" charset="-122"/>
                <a:cs typeface="DM Sans" pitchFamily="34" charset="-120"/>
              </a:rPr>
              <a:t>Property values are strongly linked to government-led infrastructure projects, such as new MRT lines and regional commercial hubs.</a:t>
            </a:r>
            <a:endParaRPr lang="en-US" sz="942" dirty="0"/>
          </a:p>
        </p:txBody>
      </p:sp>
      <p:sp>
        <p:nvSpPr>
          <p:cNvPr id="24" name="Shape 17"/>
          <p:cNvSpPr/>
          <p:nvPr/>
        </p:nvSpPr>
        <p:spPr>
          <a:xfrm>
            <a:off x="7144" y="4561284"/>
            <a:ext cx="9129713" cy="575072"/>
          </a:xfrm>
          <a:prstGeom prst="rect">
            <a:avLst/>
          </a:prstGeom>
          <a:solidFill>
            <a:srgbClr val="000000">
              <a:alpha val="0"/>
            </a:srgbClr>
          </a:solidFill>
          <a:ln/>
        </p:spPr>
        <p:txBody>
          <a:bodyPr/>
          <a:lstStyle/>
          <a:p>
            <a:endParaRPr lang="en-SG"/>
          </a:p>
        </p:txBody>
      </p:sp>
      <p:sp>
        <p:nvSpPr>
          <p:cNvPr id="25" name="Shape 18"/>
          <p:cNvSpPr/>
          <p:nvPr/>
        </p:nvSpPr>
        <p:spPr>
          <a:xfrm>
            <a:off x="7144" y="4561284"/>
            <a:ext cx="9129713" cy="3572"/>
          </a:xfrm>
          <a:prstGeom prst="rect">
            <a:avLst/>
          </a:prstGeom>
          <a:solidFill>
            <a:srgbClr val="000000"/>
          </a:solidFill>
          <a:ln/>
        </p:spPr>
        <p:txBody>
          <a:bodyPr/>
          <a:lstStyle/>
          <a:p>
            <a:endParaRPr lang="en-SG"/>
          </a:p>
        </p:txBody>
      </p:sp>
      <p:sp>
        <p:nvSpPr>
          <p:cNvPr id="28" name="Text 24">
            <a:extLst>
              <a:ext uri="{FF2B5EF4-FFF2-40B4-BE49-F238E27FC236}">
                <a16:creationId xmlns:a16="http://schemas.microsoft.com/office/drawing/2014/main" id="{44073604-30A6-58D0-6A46-2129940DACFA}"/>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15</a:t>
            </a:r>
            <a:endParaRPr lang="en-US" sz="72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2F47C-7F8D-B029-8E30-577BE5AAE264}"/>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C85CE8A3-72BA-484B-4531-EAB9D32C7A34}"/>
              </a:ext>
            </a:extLst>
          </p:cNvPr>
          <p:cNvPicPr>
            <a:picLocks noChangeAspect="1"/>
          </p:cNvPicPr>
          <p:nvPr/>
        </p:nvPicPr>
        <p:blipFill>
          <a:blip r:embed="rId3"/>
          <a:stretch>
            <a:fillRect/>
          </a:stretch>
        </p:blipFill>
        <p:spPr>
          <a:xfrm>
            <a:off x="0" y="0"/>
            <a:ext cx="9144000" cy="5143500"/>
          </a:xfrm>
          <a:prstGeom prst="rect">
            <a:avLst/>
          </a:prstGeom>
        </p:spPr>
      </p:pic>
      <p:sp>
        <p:nvSpPr>
          <p:cNvPr id="3" name="Shape 0">
            <a:extLst>
              <a:ext uri="{FF2B5EF4-FFF2-40B4-BE49-F238E27FC236}">
                <a16:creationId xmlns:a16="http://schemas.microsoft.com/office/drawing/2014/main" id="{62B9B325-710F-76E1-B713-CEF17E67557C}"/>
              </a:ext>
            </a:extLst>
          </p:cNvPr>
          <p:cNvSpPr/>
          <p:nvPr/>
        </p:nvSpPr>
        <p:spPr>
          <a:xfrm>
            <a:off x="7144" y="7144"/>
            <a:ext cx="5000625" cy="5114925"/>
          </a:xfrm>
          <a:prstGeom prst="rect">
            <a:avLst/>
          </a:prstGeom>
          <a:solidFill>
            <a:srgbClr val="F8F9FA"/>
          </a:solidFill>
          <a:ln/>
        </p:spPr>
        <p:txBody>
          <a:bodyPr/>
          <a:lstStyle/>
          <a:p>
            <a:endParaRPr lang="en-SG"/>
          </a:p>
        </p:txBody>
      </p:sp>
      <p:sp>
        <p:nvSpPr>
          <p:cNvPr id="5" name="Text 1">
            <a:extLst>
              <a:ext uri="{FF2B5EF4-FFF2-40B4-BE49-F238E27FC236}">
                <a16:creationId xmlns:a16="http://schemas.microsoft.com/office/drawing/2014/main" id="{3B3E7A73-B1F8-C67F-87EC-B9D407C1ACF9}"/>
              </a:ext>
            </a:extLst>
          </p:cNvPr>
          <p:cNvSpPr/>
          <p:nvPr/>
        </p:nvSpPr>
        <p:spPr>
          <a:xfrm>
            <a:off x="5436394" y="435769"/>
            <a:ext cx="1147494" cy="111184"/>
          </a:xfrm>
          <a:prstGeom prst="rect">
            <a:avLst/>
          </a:prstGeom>
          <a:noFill/>
          <a:ln/>
        </p:spPr>
        <p:txBody>
          <a:bodyPr wrap="none" lIns="0" tIns="0" rIns="0" bIns="0" rtlCol="0" anchor="t">
            <a:spAutoFit/>
          </a:bodyPr>
          <a:lstStyle/>
          <a:p>
            <a:pPr marL="0" indent="0" algn="l">
              <a:lnSpc>
                <a:spcPts val="900"/>
              </a:lnSpc>
              <a:buNone/>
            </a:pPr>
            <a:r>
              <a:rPr lang="en-US" sz="727" kern="0" spc="2" dirty="0">
                <a:solidFill>
                  <a:schemeClr val="accent1"/>
                </a:solidFill>
                <a:latin typeface="JetBrains Mono" pitchFamily="34" charset="0"/>
                <a:ea typeface="JetBrains Mono" pitchFamily="34" charset="-122"/>
                <a:cs typeface="JetBrains Mono" pitchFamily="34" charset="-120"/>
              </a:rPr>
              <a:t>MARKET PERFORMANCE // 01</a:t>
            </a:r>
            <a:endParaRPr lang="en-US" sz="727" dirty="0">
              <a:solidFill>
                <a:schemeClr val="accent1"/>
              </a:solidFill>
            </a:endParaRPr>
          </a:p>
        </p:txBody>
      </p:sp>
      <p:sp>
        <p:nvSpPr>
          <p:cNvPr id="6" name="Text 2">
            <a:extLst>
              <a:ext uri="{FF2B5EF4-FFF2-40B4-BE49-F238E27FC236}">
                <a16:creationId xmlns:a16="http://schemas.microsoft.com/office/drawing/2014/main" id="{BF41A460-8AFA-0049-4BBC-AC0FE4AF89D3}"/>
              </a:ext>
            </a:extLst>
          </p:cNvPr>
          <p:cNvSpPr/>
          <p:nvPr/>
        </p:nvSpPr>
        <p:spPr>
          <a:xfrm>
            <a:off x="5436394" y="710803"/>
            <a:ext cx="3128963" cy="370999"/>
          </a:xfrm>
          <a:prstGeom prst="rect">
            <a:avLst/>
          </a:prstGeom>
          <a:noFill/>
          <a:ln/>
        </p:spPr>
        <p:txBody>
          <a:bodyPr wrap="square" lIns="0" tIns="0" rIns="0" bIns="0" rtlCol="0" anchor="t">
            <a:spAutoFit/>
          </a:bodyPr>
          <a:lstStyle/>
          <a:p>
            <a:pPr marL="0" indent="0" algn="l">
              <a:lnSpc>
                <a:spcPts val="3000"/>
              </a:lnSpc>
              <a:buNone/>
            </a:pPr>
            <a:r>
              <a:rPr lang="en-US" sz="2436" b="1" dirty="0">
                <a:solidFill>
                  <a:srgbClr val="001F3F"/>
                </a:solidFill>
                <a:latin typeface="Space Grotesk" pitchFamily="34" charset="0"/>
                <a:ea typeface="Space Grotesk" pitchFamily="34" charset="-122"/>
                <a:cs typeface="Space Grotesk" pitchFamily="34" charset="-120"/>
              </a:rPr>
              <a:t>Residential Regions</a:t>
            </a:r>
            <a:endParaRPr lang="en-US" sz="2436" dirty="0"/>
          </a:p>
        </p:txBody>
      </p:sp>
      <p:sp>
        <p:nvSpPr>
          <p:cNvPr id="7" name="Text 3">
            <a:extLst>
              <a:ext uri="{FF2B5EF4-FFF2-40B4-BE49-F238E27FC236}">
                <a16:creationId xmlns:a16="http://schemas.microsoft.com/office/drawing/2014/main" id="{92F7C0D0-A9CB-C0FB-884E-129AE3714F17}"/>
              </a:ext>
            </a:extLst>
          </p:cNvPr>
          <p:cNvSpPr/>
          <p:nvPr/>
        </p:nvSpPr>
        <p:spPr>
          <a:xfrm>
            <a:off x="5593556" y="1750888"/>
            <a:ext cx="1152560" cy="229230"/>
          </a:xfrm>
          <a:prstGeom prst="rect">
            <a:avLst/>
          </a:prstGeom>
          <a:noFill/>
          <a:ln/>
        </p:spPr>
        <p:txBody>
          <a:bodyPr wrap="none" lIns="0" tIns="0" rIns="0" bIns="0" rtlCol="0" anchor="t">
            <a:spAutoFit/>
          </a:bodyPr>
          <a:lstStyle/>
          <a:p>
            <a:pPr marL="0" indent="0" algn="l">
              <a:lnSpc>
                <a:spcPts val="2000"/>
              </a:lnSpc>
              <a:buNone/>
            </a:pPr>
            <a:r>
              <a:rPr lang="en-US" sz="1100" b="1" dirty="0">
                <a:solidFill>
                  <a:srgbClr val="001F3F"/>
                </a:solidFill>
                <a:latin typeface="Space Grotesk" pitchFamily="34" charset="0"/>
                <a:ea typeface="Space Grotesk" pitchFamily="34" charset="-122"/>
                <a:cs typeface="Space Grotesk" pitchFamily="34" charset="-120"/>
              </a:rPr>
              <a:t>Core Central Region</a:t>
            </a:r>
            <a:endParaRPr lang="en-US" sz="1100" dirty="0"/>
          </a:p>
        </p:txBody>
      </p:sp>
      <p:sp>
        <p:nvSpPr>
          <p:cNvPr id="8" name="Text 4">
            <a:extLst>
              <a:ext uri="{FF2B5EF4-FFF2-40B4-BE49-F238E27FC236}">
                <a16:creationId xmlns:a16="http://schemas.microsoft.com/office/drawing/2014/main" id="{ADBED0B3-0C09-3709-5855-7EF26A034926}"/>
              </a:ext>
            </a:extLst>
          </p:cNvPr>
          <p:cNvSpPr/>
          <p:nvPr/>
        </p:nvSpPr>
        <p:spPr>
          <a:xfrm>
            <a:off x="5593556" y="2038062"/>
            <a:ext cx="2971800" cy="805413"/>
          </a:xfrm>
          <a:prstGeom prst="rect">
            <a:avLst/>
          </a:prstGeom>
          <a:noFill/>
          <a:ln/>
        </p:spPr>
        <p:txBody>
          <a:bodyPr wrap="square" lIns="0" tIns="0" rIns="0" bIns="0" rtlCol="0" anchor="t">
            <a:spAutoFit/>
          </a:bodyPr>
          <a:lstStyle/>
          <a:p>
            <a:pPr>
              <a:lnSpc>
                <a:spcPts val="1600"/>
              </a:lnSpc>
            </a:pPr>
            <a:r>
              <a:rPr lang="en-US" sz="1000" dirty="0">
                <a:solidFill>
                  <a:srgbClr val="4A4A4A"/>
                </a:solidFill>
                <a:latin typeface="DM Sans" pitchFamily="34" charset="0"/>
                <a:ea typeface="DM Sans" pitchFamily="34" charset="-122"/>
                <a:cs typeface="DM Sans" pitchFamily="34" charset="-120"/>
              </a:rPr>
              <a:t>Singapore’s prime central districts such as Orchard and Marina Bay, with the most expensive luxury developments and strong appeal to global investors.</a:t>
            </a:r>
            <a:endParaRPr lang="en-US" sz="1000" dirty="0"/>
          </a:p>
        </p:txBody>
      </p:sp>
      <p:sp>
        <p:nvSpPr>
          <p:cNvPr id="9" name="Text 5">
            <a:extLst>
              <a:ext uri="{FF2B5EF4-FFF2-40B4-BE49-F238E27FC236}">
                <a16:creationId xmlns:a16="http://schemas.microsoft.com/office/drawing/2014/main" id="{BB2E943A-6508-F5A4-90E7-0C00824B8471}"/>
              </a:ext>
            </a:extLst>
          </p:cNvPr>
          <p:cNvSpPr/>
          <p:nvPr/>
        </p:nvSpPr>
        <p:spPr>
          <a:xfrm>
            <a:off x="5593556" y="2833808"/>
            <a:ext cx="1301638" cy="229615"/>
          </a:xfrm>
          <a:prstGeom prst="rect">
            <a:avLst/>
          </a:prstGeom>
          <a:noFill/>
          <a:ln/>
        </p:spPr>
        <p:txBody>
          <a:bodyPr wrap="none" lIns="0" tIns="0" rIns="0" bIns="0" rtlCol="0" anchor="t">
            <a:spAutoFit/>
          </a:bodyPr>
          <a:lstStyle/>
          <a:p>
            <a:pPr marL="0" indent="0" algn="l">
              <a:lnSpc>
                <a:spcPts val="2000"/>
              </a:lnSpc>
              <a:buNone/>
            </a:pPr>
            <a:r>
              <a:rPr lang="en-US" sz="1100" b="1" dirty="0">
                <a:solidFill>
                  <a:srgbClr val="001F3F"/>
                </a:solidFill>
                <a:latin typeface="Space Grotesk" pitchFamily="34" charset="0"/>
                <a:ea typeface="Space Grotesk" pitchFamily="34" charset="-122"/>
                <a:cs typeface="Space Grotesk" pitchFamily="34" charset="-120"/>
              </a:rPr>
              <a:t>Rest of Central Region</a:t>
            </a:r>
            <a:endParaRPr lang="en-US" sz="1100" dirty="0"/>
          </a:p>
        </p:txBody>
      </p:sp>
      <p:sp>
        <p:nvSpPr>
          <p:cNvPr id="10" name="Text 6">
            <a:extLst>
              <a:ext uri="{FF2B5EF4-FFF2-40B4-BE49-F238E27FC236}">
                <a16:creationId xmlns:a16="http://schemas.microsoft.com/office/drawing/2014/main" id="{0B8DDF4A-DBB6-B427-662D-24E4676D7AF5}"/>
              </a:ext>
            </a:extLst>
          </p:cNvPr>
          <p:cNvSpPr/>
          <p:nvPr/>
        </p:nvSpPr>
        <p:spPr>
          <a:xfrm>
            <a:off x="5593556" y="3120982"/>
            <a:ext cx="2971800" cy="617153"/>
          </a:xfrm>
          <a:prstGeom prst="rect">
            <a:avLst/>
          </a:prstGeom>
          <a:noFill/>
          <a:ln/>
        </p:spPr>
        <p:txBody>
          <a:bodyPr wrap="square" lIns="0" tIns="0" rIns="0" bIns="0" rtlCol="0" anchor="t">
            <a:spAutoFit/>
          </a:bodyPr>
          <a:lstStyle/>
          <a:p>
            <a:pPr>
              <a:lnSpc>
                <a:spcPts val="1600"/>
              </a:lnSpc>
            </a:pPr>
            <a:r>
              <a:rPr lang="en-US" sz="1000" dirty="0">
                <a:solidFill>
                  <a:srgbClr val="4A4A4A"/>
                </a:solidFill>
                <a:latin typeface="DM Sans" pitchFamily="34" charset="0"/>
                <a:ea typeface="DM Sans" pitchFamily="34" charset="-122"/>
                <a:cs typeface="DM Sans" pitchFamily="34" charset="-120"/>
              </a:rPr>
              <a:t>City-fringe districts surrounding the core, offering a balance between central accessibility, livability, and relative value.</a:t>
            </a:r>
            <a:endParaRPr lang="en-US" sz="1000" dirty="0"/>
          </a:p>
        </p:txBody>
      </p:sp>
      <p:sp>
        <p:nvSpPr>
          <p:cNvPr id="11" name="Text 7">
            <a:extLst>
              <a:ext uri="{FF2B5EF4-FFF2-40B4-BE49-F238E27FC236}">
                <a16:creationId xmlns:a16="http://schemas.microsoft.com/office/drawing/2014/main" id="{6EAA8B59-0821-E34F-8E6A-88ADCAB65AD3}"/>
              </a:ext>
            </a:extLst>
          </p:cNvPr>
          <p:cNvSpPr/>
          <p:nvPr/>
        </p:nvSpPr>
        <p:spPr>
          <a:xfrm>
            <a:off x="5593556" y="3916728"/>
            <a:ext cx="1489190" cy="229230"/>
          </a:xfrm>
          <a:prstGeom prst="rect">
            <a:avLst/>
          </a:prstGeom>
          <a:noFill/>
          <a:ln/>
        </p:spPr>
        <p:txBody>
          <a:bodyPr wrap="none" lIns="0" tIns="0" rIns="0" bIns="0" rtlCol="0" anchor="t">
            <a:spAutoFit/>
          </a:bodyPr>
          <a:lstStyle/>
          <a:p>
            <a:pPr marL="0" indent="0" algn="l">
              <a:lnSpc>
                <a:spcPts val="2000"/>
              </a:lnSpc>
              <a:buNone/>
            </a:pPr>
            <a:r>
              <a:rPr lang="en-US" sz="1100" b="1" dirty="0">
                <a:solidFill>
                  <a:srgbClr val="001F3F"/>
                </a:solidFill>
                <a:latin typeface="Space Grotesk" pitchFamily="34" charset="0"/>
                <a:ea typeface="Space Grotesk" pitchFamily="34" charset="-122"/>
                <a:cs typeface="Space Grotesk" pitchFamily="34" charset="-120"/>
              </a:rPr>
              <a:t>Outside of Central Region</a:t>
            </a:r>
            <a:endParaRPr lang="en-US" sz="1100" dirty="0"/>
          </a:p>
        </p:txBody>
      </p:sp>
      <p:sp>
        <p:nvSpPr>
          <p:cNvPr id="12" name="Text 8">
            <a:extLst>
              <a:ext uri="{FF2B5EF4-FFF2-40B4-BE49-F238E27FC236}">
                <a16:creationId xmlns:a16="http://schemas.microsoft.com/office/drawing/2014/main" id="{DA639011-EC9D-1B37-DF77-A8603CED7FE2}"/>
              </a:ext>
            </a:extLst>
          </p:cNvPr>
          <p:cNvSpPr/>
          <p:nvPr/>
        </p:nvSpPr>
        <p:spPr>
          <a:xfrm>
            <a:off x="5593556" y="4203902"/>
            <a:ext cx="2971800" cy="617153"/>
          </a:xfrm>
          <a:prstGeom prst="rect">
            <a:avLst/>
          </a:prstGeom>
          <a:noFill/>
          <a:ln/>
        </p:spPr>
        <p:txBody>
          <a:bodyPr wrap="square" lIns="0" tIns="0" rIns="0" bIns="0" rtlCol="0" anchor="t">
            <a:spAutoFit/>
          </a:bodyPr>
          <a:lstStyle/>
          <a:p>
            <a:pPr>
              <a:lnSpc>
                <a:spcPts val="1600"/>
              </a:lnSpc>
            </a:pPr>
            <a:r>
              <a:rPr lang="en-US" sz="1000" dirty="0">
                <a:solidFill>
                  <a:srgbClr val="4A4A4A"/>
                </a:solidFill>
                <a:latin typeface="DM Sans" pitchFamily="34" charset="0"/>
                <a:ea typeface="DM Sans" pitchFamily="34" charset="-122"/>
                <a:cs typeface="DM Sans" pitchFamily="34" charset="-120"/>
              </a:rPr>
              <a:t>Suburban residential areas further from the city center, typically with lower entry prices and demand driven mainly by local buyers.</a:t>
            </a:r>
            <a:endParaRPr lang="en-US" sz="1000" dirty="0"/>
          </a:p>
        </p:txBody>
      </p:sp>
      <p:pic>
        <p:nvPicPr>
          <p:cNvPr id="6146" name="Picture 2">
            <a:extLst>
              <a:ext uri="{FF2B5EF4-FFF2-40B4-BE49-F238E27FC236}">
                <a16:creationId xmlns:a16="http://schemas.microsoft.com/office/drawing/2014/main" id="{DDA93389-89C4-D1A5-F611-6B16B080D5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750" y="1098607"/>
            <a:ext cx="4361411" cy="2725882"/>
          </a:xfrm>
          <a:prstGeom prst="rect">
            <a:avLst/>
          </a:prstGeom>
          <a:noFill/>
          <a:extLst>
            <a:ext uri="{909E8E84-426E-40DD-AFC4-6F175D3DCCD1}">
              <a14:hiddenFill xmlns:a14="http://schemas.microsoft.com/office/drawing/2010/main">
                <a:solidFill>
                  <a:srgbClr val="FFFFFF"/>
                </a:solidFill>
              </a14:hiddenFill>
            </a:ext>
          </a:extLst>
        </p:spPr>
      </p:pic>
      <p:sp>
        <p:nvSpPr>
          <p:cNvPr id="14" name="Text 24">
            <a:extLst>
              <a:ext uri="{FF2B5EF4-FFF2-40B4-BE49-F238E27FC236}">
                <a16:creationId xmlns:a16="http://schemas.microsoft.com/office/drawing/2014/main" id="{246E1636-1D0F-1174-C7DE-C33B9D05F4AE}"/>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16</a:t>
            </a:r>
            <a:endParaRPr lang="en-US" sz="727" dirty="0"/>
          </a:p>
        </p:txBody>
      </p:sp>
    </p:spTree>
    <p:extLst>
      <p:ext uri="{BB962C8B-B14F-4D97-AF65-F5344CB8AC3E}">
        <p14:creationId xmlns:p14="http://schemas.microsoft.com/office/powerpoint/2010/main" val="3272625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303859" cy="321469"/>
          </a:xfrm>
          <a:prstGeom prst="rect">
            <a:avLst/>
          </a:prstGeom>
          <a:solidFill>
            <a:srgbClr val="001F3F"/>
          </a:solidFill>
          <a:ln/>
        </p:spPr>
        <p:txBody>
          <a:bodyPr/>
          <a:lstStyle/>
          <a:p>
            <a:endParaRPr lang="en-SG"/>
          </a:p>
        </p:txBody>
      </p:sp>
      <p:sp>
        <p:nvSpPr>
          <p:cNvPr id="4" name="Text 1"/>
          <p:cNvSpPr/>
          <p:nvPr/>
        </p:nvSpPr>
        <p:spPr>
          <a:xfrm>
            <a:off x="7144" y="7144"/>
            <a:ext cx="2303859" cy="321469"/>
          </a:xfrm>
          <a:prstGeom prst="rect">
            <a:avLst/>
          </a:prstGeom>
          <a:noFill/>
          <a:ln/>
        </p:spPr>
        <p:txBody>
          <a:bodyPr wrap="square" lIns="255143" tIns="85090" rIns="255143" bIns="0" rtlCol="0" anchor="t">
            <a:spAutoFit/>
          </a:bodyPr>
          <a:lstStyle/>
          <a:p>
            <a:pPr marL="0" indent="0" algn="l">
              <a:lnSpc>
                <a:spcPts val="900"/>
              </a:lnSpc>
              <a:buNone/>
            </a:pPr>
            <a:r>
              <a:rPr lang="en-US" sz="727" kern="0" spc="2" dirty="0">
                <a:solidFill>
                  <a:srgbClr val="FFFFFF"/>
                </a:solidFill>
                <a:latin typeface="JetBrains Mono" pitchFamily="34" charset="0"/>
                <a:ea typeface="JetBrains Mono" pitchFamily="34" charset="-122"/>
                <a:cs typeface="JetBrains Mono" pitchFamily="34" charset="-120"/>
              </a:rPr>
              <a:t>MARKET SEGMENTATION // 01</a:t>
            </a:r>
            <a:endParaRPr lang="en-US" sz="727" dirty="0"/>
          </a:p>
        </p:txBody>
      </p:sp>
      <p:sp>
        <p:nvSpPr>
          <p:cNvPr id="5" name="Text 2"/>
          <p:cNvSpPr/>
          <p:nvPr/>
        </p:nvSpPr>
        <p:spPr>
          <a:xfrm>
            <a:off x="435769" y="614363"/>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1F3F"/>
                </a:solidFill>
                <a:latin typeface="Space Grotesk" pitchFamily="34" charset="0"/>
                <a:ea typeface="Space Grotesk" pitchFamily="34" charset="-122"/>
                <a:cs typeface="Space Grotesk" pitchFamily="34" charset="-120"/>
              </a:rPr>
              <a:t>Price Ranges by Region</a:t>
            </a:r>
            <a:endParaRPr lang="en-US" sz="2436" dirty="0"/>
          </a:p>
        </p:txBody>
      </p:sp>
      <p:sp>
        <p:nvSpPr>
          <p:cNvPr id="7" name="Text 3"/>
          <p:cNvSpPr/>
          <p:nvPr/>
        </p:nvSpPr>
        <p:spPr>
          <a:xfrm>
            <a:off x="546497" y="2952155"/>
            <a:ext cx="608949" cy="103298"/>
          </a:xfrm>
          <a:prstGeom prst="rect">
            <a:avLst/>
          </a:prstGeom>
          <a:noFill/>
          <a:ln/>
        </p:spPr>
        <p:txBody>
          <a:bodyPr wrap="none" lIns="0" tIns="0" rIns="0" bIns="0" rtlCol="0" anchor="t">
            <a:spAutoFit/>
          </a:bodyPr>
          <a:lstStyle/>
          <a:p>
            <a:pPr marL="0" indent="0" algn="l">
              <a:lnSpc>
                <a:spcPts val="800"/>
              </a:lnSpc>
              <a:buNone/>
            </a:pPr>
            <a:r>
              <a:rPr lang="en-US" sz="800" kern="0" spc="1" dirty="0">
                <a:solidFill>
                  <a:schemeClr val="accent1"/>
                </a:solidFill>
                <a:latin typeface="JetBrains Mono" pitchFamily="34" charset="0"/>
                <a:ea typeface="JetBrains Mono" pitchFamily="34" charset="-122"/>
                <a:cs typeface="JetBrains Mono" pitchFamily="34" charset="-120"/>
              </a:rPr>
              <a:t>CCR (PRIME)</a:t>
            </a:r>
            <a:endParaRPr lang="en-US" sz="800" dirty="0">
              <a:solidFill>
                <a:schemeClr val="accent1"/>
              </a:solidFill>
            </a:endParaRPr>
          </a:p>
        </p:txBody>
      </p:sp>
      <p:sp>
        <p:nvSpPr>
          <p:cNvPr id="8" name="Text 4"/>
          <p:cNvSpPr/>
          <p:nvPr/>
        </p:nvSpPr>
        <p:spPr>
          <a:xfrm>
            <a:off x="546497" y="3121819"/>
            <a:ext cx="1681038" cy="198388"/>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001F3F"/>
                </a:solidFill>
                <a:latin typeface="Space Grotesk" pitchFamily="34" charset="0"/>
                <a:ea typeface="Space Grotesk" pitchFamily="34" charset="-122"/>
                <a:cs typeface="Space Grotesk" pitchFamily="34" charset="-120"/>
              </a:rPr>
              <a:t>Core Central Region</a:t>
            </a:r>
            <a:endParaRPr lang="en-US" sz="1600" dirty="0"/>
          </a:p>
        </p:txBody>
      </p:sp>
      <p:sp>
        <p:nvSpPr>
          <p:cNvPr id="9" name="Text 5"/>
          <p:cNvSpPr/>
          <p:nvPr/>
        </p:nvSpPr>
        <p:spPr>
          <a:xfrm>
            <a:off x="546497" y="3395067"/>
            <a:ext cx="2440763" cy="461665"/>
          </a:xfrm>
          <a:prstGeom prst="rect">
            <a:avLst/>
          </a:prstGeom>
          <a:noFill/>
          <a:ln/>
        </p:spPr>
        <p:txBody>
          <a:bodyPr wrap="square" lIns="0" tIns="0" rIns="0" bIns="0" rtlCol="0" anchor="t">
            <a:spAutoFit/>
          </a:bodyPr>
          <a:lstStyle/>
          <a:p>
            <a:pPr>
              <a:lnSpc>
                <a:spcPts val="1200"/>
              </a:lnSpc>
            </a:pPr>
            <a:r>
              <a:rPr lang="en-US" sz="1050" dirty="0">
                <a:solidFill>
                  <a:srgbClr val="4A4A4A"/>
                </a:solidFill>
                <a:latin typeface="DM Sans" pitchFamily="34" charset="0"/>
                <a:ea typeface="DM Sans" pitchFamily="34" charset="-122"/>
                <a:cs typeface="DM Sans" pitchFamily="34" charset="-120"/>
              </a:rPr>
              <a:t>Prime districts (9, 10, 11) and Downtown Core. Ultra-luxury segment with prices typically exceeding USD 2,000 psf.</a:t>
            </a:r>
            <a:endParaRPr lang="en-US" sz="1050" dirty="0"/>
          </a:p>
        </p:txBody>
      </p:sp>
      <p:sp>
        <p:nvSpPr>
          <p:cNvPr id="11" name="Text 6"/>
          <p:cNvSpPr/>
          <p:nvPr/>
        </p:nvSpPr>
        <p:spPr>
          <a:xfrm>
            <a:off x="3351591" y="2952155"/>
            <a:ext cx="762003" cy="104067"/>
          </a:xfrm>
          <a:prstGeom prst="rect">
            <a:avLst/>
          </a:prstGeom>
          <a:noFill/>
          <a:ln/>
        </p:spPr>
        <p:txBody>
          <a:bodyPr wrap="none" lIns="0" tIns="0" rIns="0" bIns="0" rtlCol="0" anchor="t">
            <a:spAutoFit/>
          </a:bodyPr>
          <a:lstStyle/>
          <a:p>
            <a:pPr marL="0" indent="0" algn="l">
              <a:lnSpc>
                <a:spcPts val="800"/>
              </a:lnSpc>
              <a:buNone/>
            </a:pPr>
            <a:r>
              <a:rPr lang="en-US" sz="800" kern="0" spc="1" dirty="0">
                <a:solidFill>
                  <a:schemeClr val="accent1"/>
                </a:solidFill>
                <a:latin typeface="JetBrains Mono" pitchFamily="34" charset="0"/>
                <a:ea typeface="JetBrains Mono" pitchFamily="34" charset="-122"/>
                <a:cs typeface="JetBrains Mono" pitchFamily="34" charset="-120"/>
              </a:rPr>
              <a:t>RCR (CITY FRINGE)</a:t>
            </a:r>
            <a:endParaRPr lang="en-US" sz="800" dirty="0">
              <a:solidFill>
                <a:schemeClr val="accent1"/>
              </a:solidFill>
            </a:endParaRPr>
          </a:p>
        </p:txBody>
      </p:sp>
      <p:sp>
        <p:nvSpPr>
          <p:cNvPr id="12" name="Text 7"/>
          <p:cNvSpPr/>
          <p:nvPr/>
        </p:nvSpPr>
        <p:spPr>
          <a:xfrm>
            <a:off x="3351591" y="3121819"/>
            <a:ext cx="1875193" cy="198388"/>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001F3F"/>
                </a:solidFill>
                <a:latin typeface="Space Grotesk" pitchFamily="34" charset="0"/>
                <a:ea typeface="Space Grotesk" pitchFamily="34" charset="-122"/>
                <a:cs typeface="Space Grotesk" pitchFamily="34" charset="-120"/>
              </a:rPr>
              <a:t>Rest of Central Region</a:t>
            </a:r>
            <a:endParaRPr lang="en-US" sz="1600" dirty="0"/>
          </a:p>
        </p:txBody>
      </p:sp>
      <p:sp>
        <p:nvSpPr>
          <p:cNvPr id="13" name="Text 8"/>
          <p:cNvSpPr/>
          <p:nvPr/>
        </p:nvSpPr>
        <p:spPr>
          <a:xfrm>
            <a:off x="3351591" y="3395067"/>
            <a:ext cx="2440791" cy="615553"/>
          </a:xfrm>
          <a:prstGeom prst="rect">
            <a:avLst/>
          </a:prstGeom>
          <a:noFill/>
          <a:ln/>
        </p:spPr>
        <p:txBody>
          <a:bodyPr wrap="square" lIns="0" tIns="0" rIns="0" bIns="0" rtlCol="0" anchor="t">
            <a:spAutoFit/>
          </a:bodyPr>
          <a:lstStyle/>
          <a:p>
            <a:pPr>
              <a:lnSpc>
                <a:spcPts val="1200"/>
              </a:lnSpc>
            </a:pPr>
            <a:r>
              <a:rPr lang="en-US" sz="1050" dirty="0">
                <a:solidFill>
                  <a:srgbClr val="4A4A4A"/>
                </a:solidFill>
                <a:latin typeface="DM Sans" pitchFamily="34" charset="0"/>
                <a:ea typeface="DM Sans" pitchFamily="34" charset="-122"/>
                <a:cs typeface="DM Sans" pitchFamily="34" charset="-120"/>
              </a:rPr>
              <a:t>City-fringe areas like Tiong Bahru and Queenstown. High demand from professionals, with prices between USD 1,500 - 2,000 psf.</a:t>
            </a:r>
            <a:endParaRPr lang="en-US" sz="1050" dirty="0"/>
          </a:p>
        </p:txBody>
      </p:sp>
      <p:sp>
        <p:nvSpPr>
          <p:cNvPr id="15" name="Text 9"/>
          <p:cNvSpPr/>
          <p:nvPr/>
        </p:nvSpPr>
        <p:spPr>
          <a:xfrm>
            <a:off x="6156713" y="2952155"/>
            <a:ext cx="734368" cy="104067"/>
          </a:xfrm>
          <a:prstGeom prst="rect">
            <a:avLst/>
          </a:prstGeom>
          <a:noFill/>
          <a:ln/>
        </p:spPr>
        <p:txBody>
          <a:bodyPr wrap="none" lIns="0" tIns="0" rIns="0" bIns="0" rtlCol="0" anchor="t">
            <a:spAutoFit/>
          </a:bodyPr>
          <a:lstStyle/>
          <a:p>
            <a:pPr marL="0" indent="0" algn="l">
              <a:lnSpc>
                <a:spcPts val="800"/>
              </a:lnSpc>
              <a:buNone/>
            </a:pPr>
            <a:r>
              <a:rPr lang="en-US" sz="800" kern="0" spc="1" dirty="0">
                <a:solidFill>
                  <a:schemeClr val="accent1"/>
                </a:solidFill>
                <a:latin typeface="JetBrains Mono" pitchFamily="34" charset="0"/>
                <a:ea typeface="JetBrains Mono" pitchFamily="34" charset="-122"/>
                <a:cs typeface="JetBrains Mono" pitchFamily="34" charset="-120"/>
              </a:rPr>
              <a:t>OCR (SUBURBAN)</a:t>
            </a:r>
            <a:endParaRPr lang="en-US" sz="800" dirty="0">
              <a:solidFill>
                <a:schemeClr val="accent1"/>
              </a:solidFill>
            </a:endParaRPr>
          </a:p>
        </p:txBody>
      </p:sp>
      <p:sp>
        <p:nvSpPr>
          <p:cNvPr id="16" name="Text 10"/>
          <p:cNvSpPr/>
          <p:nvPr/>
        </p:nvSpPr>
        <p:spPr>
          <a:xfrm>
            <a:off x="6156713" y="3121819"/>
            <a:ext cx="1952650" cy="198388"/>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001F3F"/>
                </a:solidFill>
                <a:latin typeface="Space Grotesk" pitchFamily="34" charset="0"/>
                <a:ea typeface="Space Grotesk" pitchFamily="34" charset="-122"/>
                <a:cs typeface="Space Grotesk" pitchFamily="34" charset="-120"/>
              </a:rPr>
              <a:t>Outside Central Region</a:t>
            </a:r>
            <a:endParaRPr lang="en-US" sz="1600" dirty="0"/>
          </a:p>
        </p:txBody>
      </p:sp>
      <p:sp>
        <p:nvSpPr>
          <p:cNvPr id="17" name="Text 11"/>
          <p:cNvSpPr/>
          <p:nvPr/>
        </p:nvSpPr>
        <p:spPr>
          <a:xfrm>
            <a:off x="6156713" y="3395067"/>
            <a:ext cx="2440763" cy="615553"/>
          </a:xfrm>
          <a:prstGeom prst="rect">
            <a:avLst/>
          </a:prstGeom>
          <a:noFill/>
          <a:ln/>
        </p:spPr>
        <p:txBody>
          <a:bodyPr wrap="square" lIns="0" tIns="0" rIns="0" bIns="0" rtlCol="0" anchor="t">
            <a:spAutoFit/>
          </a:bodyPr>
          <a:lstStyle/>
          <a:p>
            <a:pPr marL="0" indent="0" algn="l">
              <a:lnSpc>
                <a:spcPts val="1200"/>
              </a:lnSpc>
              <a:buNone/>
            </a:pPr>
            <a:r>
              <a:rPr lang="en-US" sz="1050" dirty="0">
                <a:solidFill>
                  <a:srgbClr val="4A4A4A"/>
                </a:solidFill>
                <a:latin typeface="DM Sans" pitchFamily="34" charset="0"/>
                <a:ea typeface="DM Sans" pitchFamily="34" charset="-122"/>
                <a:cs typeface="DM Sans" pitchFamily="34" charset="-120"/>
              </a:rPr>
              <a:t>Mass-market residential hubs like Jurong and Tampines. Strong local demand, with prices between USD 1,000 - 1,400 psf.</a:t>
            </a:r>
            <a:endParaRPr lang="en-US" sz="1050" dirty="0"/>
          </a:p>
        </p:txBody>
      </p:sp>
      <p:pic>
        <p:nvPicPr>
          <p:cNvPr id="5124" name="Picture 4" descr="Narrowing price gap between CCR and RCR properties - Singapore Property News">
            <a:extLst>
              <a:ext uri="{FF2B5EF4-FFF2-40B4-BE49-F238E27FC236}">
                <a16:creationId xmlns:a16="http://schemas.microsoft.com/office/drawing/2014/main" id="{FDE03E00-1A92-0EFF-F481-9C49F05929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552" y="1269802"/>
            <a:ext cx="2643087" cy="1487253"/>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Singapore, Marina Bay, business center, evening, skyscrapers, Tanjong Pagar  Centre, HD wallpaper | Peakpx">
            <a:extLst>
              <a:ext uri="{FF2B5EF4-FFF2-40B4-BE49-F238E27FC236}">
                <a16:creationId xmlns:a16="http://schemas.microsoft.com/office/drawing/2014/main" id="{38FBEA4D-B63A-5696-D136-31BED92633D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r="450" b="10169"/>
          <a:stretch>
            <a:fillRect/>
          </a:stretch>
        </p:blipFill>
        <p:spPr bwMode="auto">
          <a:xfrm>
            <a:off x="431105" y="1276347"/>
            <a:ext cx="2663340" cy="150209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Jurong Lake District, Tengah: 4 Most Exciting Features Coming to the West  Side of Singapore By 2033">
            <a:extLst>
              <a:ext uri="{FF2B5EF4-FFF2-40B4-BE49-F238E27FC236}">
                <a16:creationId xmlns:a16="http://schemas.microsoft.com/office/drawing/2014/main" id="{BDBFAC56-512A-F178-DD27-1CDD7B679C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9556" y="1269801"/>
            <a:ext cx="2658676" cy="1487253"/>
          </a:xfrm>
          <a:prstGeom prst="rect">
            <a:avLst/>
          </a:prstGeom>
          <a:noFill/>
          <a:extLst>
            <a:ext uri="{909E8E84-426E-40DD-AFC4-6F175D3DCCD1}">
              <a14:hiddenFill xmlns:a14="http://schemas.microsoft.com/office/drawing/2010/main">
                <a:solidFill>
                  <a:srgbClr val="FFFFFF"/>
                </a:solidFill>
              </a14:hiddenFill>
            </a:ext>
          </a:extLst>
        </p:spPr>
      </p:pic>
      <p:sp>
        <p:nvSpPr>
          <p:cNvPr id="20" name="Text 24">
            <a:extLst>
              <a:ext uri="{FF2B5EF4-FFF2-40B4-BE49-F238E27FC236}">
                <a16:creationId xmlns:a16="http://schemas.microsoft.com/office/drawing/2014/main" id="{309C477D-5BC2-7820-8CB2-1799FC70885B}"/>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17</a:t>
            </a:r>
            <a:endParaRPr lang="en-US" sz="727"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252192" cy="357188"/>
          </a:xfrm>
          <a:prstGeom prst="rect">
            <a:avLst/>
          </a:prstGeom>
          <a:solidFill>
            <a:srgbClr val="000000"/>
          </a:solidFill>
          <a:ln/>
        </p:spPr>
        <p:txBody>
          <a:bodyPr/>
          <a:lstStyle/>
          <a:p>
            <a:endParaRPr lang="en-US"/>
          </a:p>
        </p:txBody>
      </p:sp>
      <p:sp>
        <p:nvSpPr>
          <p:cNvPr id="4" name="Text 1"/>
          <p:cNvSpPr/>
          <p:nvPr/>
        </p:nvSpPr>
        <p:spPr>
          <a:xfrm>
            <a:off x="7144" y="7144"/>
            <a:ext cx="3252192"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MARKET PERFORMANCE // TRENDS-01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Long-term Price Trends</a:t>
            </a:r>
            <a:endParaRPr lang="en-US" sz="2436" dirty="0"/>
          </a:p>
        </p:txBody>
      </p:sp>
      <p:sp>
        <p:nvSpPr>
          <p:cNvPr id="8" name="Shape 5"/>
          <p:cNvSpPr/>
          <p:nvPr/>
        </p:nvSpPr>
        <p:spPr>
          <a:xfrm>
            <a:off x="582216" y="1076920"/>
            <a:ext cx="1748433" cy="112514"/>
          </a:xfrm>
          <a:prstGeom prst="rect">
            <a:avLst/>
          </a:prstGeom>
          <a:solidFill>
            <a:srgbClr val="FFFFFF"/>
          </a:solidFill>
          <a:ln/>
        </p:spPr>
        <p:txBody>
          <a:bodyPr/>
          <a:lstStyle/>
          <a:p>
            <a:endParaRPr lang="en-US"/>
          </a:p>
        </p:txBody>
      </p:sp>
      <p:sp>
        <p:nvSpPr>
          <p:cNvPr id="9" name="Text 6"/>
          <p:cNvSpPr/>
          <p:nvPr/>
        </p:nvSpPr>
        <p:spPr>
          <a:xfrm>
            <a:off x="582216" y="1076920"/>
            <a:ext cx="174843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PROPERTY_PRICE_INDEX_HISTORICAL</a:t>
            </a:r>
            <a:endParaRPr lang="en-US" sz="584" dirty="0"/>
          </a:p>
        </p:txBody>
      </p:sp>
      <p:pic>
        <p:nvPicPr>
          <p:cNvPr id="10" name="Image 1" descr="preencoded.png"/>
          <p:cNvPicPr>
            <a:picLocks noChangeAspect="1"/>
          </p:cNvPicPr>
          <p:nvPr/>
        </p:nvPicPr>
        <p:blipFill>
          <a:blip r:embed="rId4"/>
          <a:stretch>
            <a:fillRect/>
          </a:stretch>
        </p:blipFill>
        <p:spPr>
          <a:xfrm>
            <a:off x="582216" y="1334095"/>
            <a:ext cx="4584502" cy="2343150"/>
          </a:xfrm>
          <a:prstGeom prst="rect">
            <a:avLst/>
          </a:prstGeom>
        </p:spPr>
      </p:pic>
      <p:sp>
        <p:nvSpPr>
          <p:cNvPr id="11" name="Text 7"/>
          <p:cNvSpPr/>
          <p:nvPr/>
        </p:nvSpPr>
        <p:spPr>
          <a:xfrm>
            <a:off x="582216" y="3748683"/>
            <a:ext cx="4584836" cy="94655"/>
          </a:xfrm>
          <a:prstGeom prst="rect">
            <a:avLst/>
          </a:prstGeom>
          <a:noFill/>
          <a:ln/>
        </p:spPr>
        <p:txBody>
          <a:bodyPr wrap="none" lIns="0" tIns="0" rIns="0" bIns="0" rtlCol="0" anchor="t">
            <a:spAutoFit/>
          </a:bodyPr>
          <a:lstStyle/>
          <a:p>
            <a:pPr marL="0" indent="0" algn="l">
              <a:lnSpc>
                <a:spcPts val="700"/>
              </a:lnSpc>
              <a:buNone/>
            </a:pPr>
            <a:r>
              <a:rPr lang="en-US" sz="516" dirty="0">
                <a:solidFill>
                  <a:srgbClr val="4A4A4A"/>
                </a:solidFill>
                <a:latin typeface="JetBrains Mono" pitchFamily="34" charset="0"/>
                <a:ea typeface="JetBrains Mono" pitchFamily="34" charset="-122"/>
                <a:cs typeface="JetBrains Mono" pitchFamily="34" charset="-120"/>
              </a:rPr>
              <a:t>SOURCE: URA REALIS / DATA NORMALIZED TO 2000 BASELINE</a:t>
            </a:r>
            <a:endParaRPr lang="en-US" sz="516" dirty="0"/>
          </a:p>
        </p:txBody>
      </p:sp>
      <p:sp>
        <p:nvSpPr>
          <p:cNvPr id="12" name="Shape 8"/>
          <p:cNvSpPr/>
          <p:nvPr/>
        </p:nvSpPr>
        <p:spPr>
          <a:xfrm>
            <a:off x="5602821" y="1076920"/>
            <a:ext cx="1230511" cy="112514"/>
          </a:xfrm>
          <a:prstGeom prst="rect">
            <a:avLst/>
          </a:prstGeom>
          <a:solidFill>
            <a:srgbClr val="FFFFFF"/>
          </a:solidFill>
          <a:ln/>
        </p:spPr>
        <p:txBody>
          <a:bodyPr/>
          <a:lstStyle/>
          <a:p>
            <a:endParaRPr lang="en-US"/>
          </a:p>
        </p:txBody>
      </p:sp>
      <p:sp>
        <p:nvSpPr>
          <p:cNvPr id="13" name="Text 9"/>
          <p:cNvSpPr/>
          <p:nvPr/>
        </p:nvSpPr>
        <p:spPr>
          <a:xfrm>
            <a:off x="5602821" y="1076920"/>
            <a:ext cx="1230511"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MARKET_CYCLE_ANALYSIS</a:t>
            </a:r>
            <a:endParaRPr lang="en-US" sz="584" dirty="0"/>
          </a:p>
        </p:txBody>
      </p:sp>
      <p:sp>
        <p:nvSpPr>
          <p:cNvPr id="14" name="Text 10"/>
          <p:cNvSpPr/>
          <p:nvPr/>
        </p:nvSpPr>
        <p:spPr>
          <a:xfrm>
            <a:off x="5638540" y="1344811"/>
            <a:ext cx="548227" cy="117020"/>
          </a:xfrm>
          <a:prstGeom prst="rect">
            <a:avLst/>
          </a:prstGeom>
          <a:noFill/>
          <a:ln/>
        </p:spPr>
        <p:txBody>
          <a:bodyPr wrap="none" lIns="0" tIns="0"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2008 - 2009</a:t>
            </a:r>
            <a:endParaRPr lang="en-US" sz="900" dirty="0"/>
          </a:p>
        </p:txBody>
      </p:sp>
      <p:sp>
        <p:nvSpPr>
          <p:cNvPr id="15" name="Text 11"/>
          <p:cNvSpPr/>
          <p:nvPr/>
        </p:nvSpPr>
        <p:spPr>
          <a:xfrm>
            <a:off x="5638540" y="1518047"/>
            <a:ext cx="1832233"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Global Financial Crisis Correction</a:t>
            </a:r>
            <a:endParaRPr lang="en-US" sz="1050" dirty="0"/>
          </a:p>
        </p:txBody>
      </p:sp>
      <p:sp>
        <p:nvSpPr>
          <p:cNvPr id="16" name="Text 12"/>
          <p:cNvSpPr/>
          <p:nvPr/>
        </p:nvSpPr>
        <p:spPr>
          <a:xfrm>
            <a:off x="5638540" y="1735931"/>
            <a:ext cx="2887526" cy="455574"/>
          </a:xfrm>
          <a:prstGeom prst="rect">
            <a:avLst/>
          </a:prstGeom>
          <a:noFill/>
          <a:ln/>
        </p:spPr>
        <p:txBody>
          <a:bodyPr wrap="square" lIns="0" tIns="0" rIns="0" bIns="0" rtlCol="0" anchor="t">
            <a:spAutoFit/>
          </a:bodyPr>
          <a:lstStyle/>
          <a:p>
            <a:pPr marL="0" indent="0" algn="l">
              <a:lnSpc>
                <a:spcPts val="1200"/>
              </a:lnSpc>
              <a:buNone/>
            </a:pPr>
            <a:r>
              <a:rPr lang="en-US" sz="900" dirty="0">
                <a:solidFill>
                  <a:srgbClr val="4A4A4A"/>
                </a:solidFill>
                <a:latin typeface="DM Sans" pitchFamily="34" charset="0"/>
                <a:ea typeface="DM Sans" pitchFamily="34" charset="-122"/>
                <a:cs typeface="DM Sans" pitchFamily="34" charset="-120"/>
              </a:rPr>
              <a:t>A sharp but brief correction followed by a rapid recovery driven by global liquidity and low interest rates.</a:t>
            </a:r>
            <a:endParaRPr lang="en-US" sz="900" dirty="0"/>
          </a:p>
        </p:txBody>
      </p:sp>
      <p:sp>
        <p:nvSpPr>
          <p:cNvPr id="17" name="Text 13"/>
          <p:cNvSpPr/>
          <p:nvPr/>
        </p:nvSpPr>
        <p:spPr>
          <a:xfrm>
            <a:off x="5638540" y="2300288"/>
            <a:ext cx="548227" cy="117020"/>
          </a:xfrm>
          <a:prstGeom prst="rect">
            <a:avLst/>
          </a:prstGeom>
          <a:noFill/>
          <a:ln/>
        </p:spPr>
        <p:txBody>
          <a:bodyPr wrap="none" lIns="0" tIns="0"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2013 - 2017</a:t>
            </a:r>
            <a:endParaRPr lang="en-US" sz="900" dirty="0"/>
          </a:p>
        </p:txBody>
      </p:sp>
      <p:sp>
        <p:nvSpPr>
          <p:cNvPr id="18" name="Text 14"/>
          <p:cNvSpPr/>
          <p:nvPr/>
        </p:nvSpPr>
        <p:spPr>
          <a:xfrm>
            <a:off x="5638540" y="2473523"/>
            <a:ext cx="1267976"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Policy-Led Moderation</a:t>
            </a:r>
            <a:endParaRPr lang="en-US" sz="1050" dirty="0"/>
          </a:p>
        </p:txBody>
      </p:sp>
      <p:sp>
        <p:nvSpPr>
          <p:cNvPr id="19" name="Text 15"/>
          <p:cNvSpPr/>
          <p:nvPr/>
        </p:nvSpPr>
        <p:spPr>
          <a:xfrm>
            <a:off x="5638540" y="2691408"/>
            <a:ext cx="2887526" cy="300038"/>
          </a:xfrm>
          <a:prstGeom prst="rect">
            <a:avLst/>
          </a:prstGeom>
          <a:noFill/>
          <a:ln/>
        </p:spPr>
        <p:txBody>
          <a:bodyPr wrap="square" lIns="0" tIns="0" rIns="0" bIns="0" rtlCol="0" anchor="t">
            <a:spAutoFit/>
          </a:bodyPr>
          <a:lstStyle/>
          <a:p>
            <a:pPr marL="0" indent="0" algn="l">
              <a:lnSpc>
                <a:spcPts val="1200"/>
              </a:lnSpc>
              <a:buNone/>
            </a:pPr>
            <a:r>
              <a:rPr lang="en-US" sz="900" dirty="0">
                <a:solidFill>
                  <a:srgbClr val="4A4A4A"/>
                </a:solidFill>
                <a:latin typeface="DM Sans" pitchFamily="34" charset="0"/>
                <a:ea typeface="DM Sans" pitchFamily="34" charset="-122"/>
                <a:cs typeface="DM Sans" pitchFamily="34" charset="-120"/>
              </a:rPr>
              <a:t>Introduction of TDSR and multiple ABSD hikes led to a sustained 4-year gradual price softening.</a:t>
            </a:r>
            <a:endParaRPr lang="en-US" sz="900" dirty="0"/>
          </a:p>
        </p:txBody>
      </p:sp>
      <p:sp>
        <p:nvSpPr>
          <p:cNvPr id="20" name="Text 16"/>
          <p:cNvSpPr/>
          <p:nvPr/>
        </p:nvSpPr>
        <p:spPr>
          <a:xfrm>
            <a:off x="5638540" y="3255764"/>
            <a:ext cx="548227" cy="117020"/>
          </a:xfrm>
          <a:prstGeom prst="rect">
            <a:avLst/>
          </a:prstGeom>
          <a:noFill/>
          <a:ln/>
        </p:spPr>
        <p:txBody>
          <a:bodyPr wrap="none" lIns="0" tIns="0"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2021 - 2025</a:t>
            </a:r>
            <a:endParaRPr lang="en-US" sz="900" dirty="0"/>
          </a:p>
        </p:txBody>
      </p:sp>
      <p:sp>
        <p:nvSpPr>
          <p:cNvPr id="21" name="Text 17"/>
          <p:cNvSpPr/>
          <p:nvPr/>
        </p:nvSpPr>
        <p:spPr>
          <a:xfrm>
            <a:off x="5638540" y="3429000"/>
            <a:ext cx="1426673"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Post-Pandemic Resilience</a:t>
            </a:r>
            <a:endParaRPr lang="en-US" sz="1050" dirty="0"/>
          </a:p>
        </p:txBody>
      </p:sp>
      <p:sp>
        <p:nvSpPr>
          <p:cNvPr id="22" name="Text 18"/>
          <p:cNvSpPr/>
          <p:nvPr/>
        </p:nvSpPr>
        <p:spPr>
          <a:xfrm>
            <a:off x="5638540" y="3646884"/>
            <a:ext cx="2887526" cy="455574"/>
          </a:xfrm>
          <a:prstGeom prst="rect">
            <a:avLst/>
          </a:prstGeom>
          <a:noFill/>
          <a:ln/>
        </p:spPr>
        <p:txBody>
          <a:bodyPr wrap="square" lIns="0" tIns="0" rIns="0" bIns="0" rtlCol="0" anchor="t">
            <a:spAutoFit/>
          </a:bodyPr>
          <a:lstStyle/>
          <a:p>
            <a:pPr marL="0" indent="0" algn="l">
              <a:lnSpc>
                <a:spcPts val="1200"/>
              </a:lnSpc>
              <a:buNone/>
            </a:pPr>
            <a:r>
              <a:rPr lang="en-US" sz="900" dirty="0">
                <a:solidFill>
                  <a:srgbClr val="4A4A4A"/>
                </a:solidFill>
                <a:latin typeface="DM Sans" pitchFamily="34" charset="0"/>
                <a:ea typeface="DM Sans" pitchFamily="34" charset="-122"/>
                <a:cs typeface="DM Sans" pitchFamily="34" charset="-120"/>
              </a:rPr>
              <a:t>Supply constraints and a "flight to safety" drove significant price growth, prompting further cooling measures in 2023.</a:t>
            </a:r>
            <a:endParaRPr lang="en-US" sz="900" dirty="0"/>
          </a:p>
        </p:txBody>
      </p:sp>
      <p:sp>
        <p:nvSpPr>
          <p:cNvPr id="23" name="Shape 19"/>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24" name="Shape 20"/>
          <p:cNvSpPr/>
          <p:nvPr/>
        </p:nvSpPr>
        <p:spPr>
          <a:xfrm>
            <a:off x="7144" y="4561284"/>
            <a:ext cx="9129713" cy="3572"/>
          </a:xfrm>
          <a:prstGeom prst="rect">
            <a:avLst/>
          </a:prstGeom>
          <a:solidFill>
            <a:srgbClr val="000000"/>
          </a:solidFill>
          <a:ln/>
        </p:spPr>
        <p:txBody>
          <a:bodyPr/>
          <a:lstStyle/>
          <a:p>
            <a:endParaRPr lang="en-US"/>
          </a:p>
        </p:txBody>
      </p:sp>
      <p:sp>
        <p:nvSpPr>
          <p:cNvPr id="25" name="Text 21"/>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26" name="Text 22"/>
          <p:cNvSpPr/>
          <p:nvPr/>
        </p:nvSpPr>
        <p:spPr>
          <a:xfrm>
            <a:off x="8222456" y="4707731"/>
            <a:ext cx="485775"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15</a:t>
            </a:r>
            <a:endParaRPr lang="en-US" sz="727"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252192" cy="357188"/>
          </a:xfrm>
          <a:prstGeom prst="rect">
            <a:avLst/>
          </a:prstGeom>
          <a:solidFill>
            <a:srgbClr val="000000"/>
          </a:solidFill>
          <a:ln/>
        </p:spPr>
        <p:txBody>
          <a:bodyPr/>
          <a:lstStyle/>
          <a:p>
            <a:endParaRPr lang="en-US"/>
          </a:p>
        </p:txBody>
      </p:sp>
      <p:sp>
        <p:nvSpPr>
          <p:cNvPr id="4" name="Text 1"/>
          <p:cNvSpPr/>
          <p:nvPr/>
        </p:nvSpPr>
        <p:spPr>
          <a:xfrm>
            <a:off x="7144" y="7144"/>
            <a:ext cx="3252192"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MARKET PERFORMANCE // YIELDS-01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sz="2400"/>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Typical Rental Yields</a:t>
            </a:r>
            <a:endParaRPr lang="en-US" sz="2436" dirty="0"/>
          </a:p>
        </p:txBody>
      </p:sp>
      <p:sp>
        <p:nvSpPr>
          <p:cNvPr id="8" name="Shape 5"/>
          <p:cNvSpPr/>
          <p:nvPr/>
        </p:nvSpPr>
        <p:spPr>
          <a:xfrm>
            <a:off x="582216" y="1291233"/>
            <a:ext cx="1282303" cy="112514"/>
          </a:xfrm>
          <a:prstGeom prst="rect">
            <a:avLst/>
          </a:prstGeom>
          <a:solidFill>
            <a:srgbClr val="FFFFFF"/>
          </a:solidFill>
          <a:ln/>
        </p:spPr>
        <p:txBody>
          <a:bodyPr/>
          <a:lstStyle/>
          <a:p>
            <a:endParaRPr lang="en-US"/>
          </a:p>
        </p:txBody>
      </p:sp>
      <p:sp>
        <p:nvSpPr>
          <p:cNvPr id="9" name="Text 6"/>
          <p:cNvSpPr/>
          <p:nvPr/>
        </p:nvSpPr>
        <p:spPr>
          <a:xfrm>
            <a:off x="582216" y="1291233"/>
            <a:ext cx="128230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GROSS_YIELD_BENCHMARKS</a:t>
            </a:r>
            <a:endParaRPr lang="en-US" sz="584" dirty="0"/>
          </a:p>
        </p:txBody>
      </p:sp>
      <p:sp>
        <p:nvSpPr>
          <p:cNvPr id="10" name="Text 7"/>
          <p:cNvSpPr/>
          <p:nvPr/>
        </p:nvSpPr>
        <p:spPr>
          <a:xfrm>
            <a:off x="653653" y="1662708"/>
            <a:ext cx="1961601" cy="278606"/>
          </a:xfrm>
          <a:prstGeom prst="rect">
            <a:avLst/>
          </a:prstGeom>
          <a:noFill/>
          <a:ln/>
        </p:spPr>
        <p:txBody>
          <a:bodyPr wrap="square" lIns="8509" tIns="85090" rIns="8509" bIns="85090" rtlCol="0" anchor="ctr">
            <a:spAutoFit/>
          </a:bodyPr>
          <a:lstStyle/>
          <a:p>
            <a:pPr marL="0" indent="0" algn="l">
              <a:lnSpc>
                <a:spcPts val="900"/>
              </a:lnSpc>
              <a:buNone/>
            </a:pPr>
            <a:r>
              <a:rPr lang="en-US" sz="683" b="1" dirty="0">
                <a:solidFill>
                  <a:srgbClr val="4A4A4A"/>
                </a:solidFill>
                <a:latin typeface="JetBrains Mono" pitchFamily="34" charset="0"/>
                <a:ea typeface="JetBrains Mono" pitchFamily="34" charset="-122"/>
                <a:cs typeface="JetBrains Mono" pitchFamily="34" charset="-120"/>
              </a:rPr>
              <a:t>REGION</a:t>
            </a:r>
            <a:endParaRPr lang="en-US" sz="683" dirty="0"/>
          </a:p>
        </p:txBody>
      </p:sp>
      <p:sp>
        <p:nvSpPr>
          <p:cNvPr id="11" name="Text 8"/>
          <p:cNvSpPr/>
          <p:nvPr/>
        </p:nvSpPr>
        <p:spPr>
          <a:xfrm>
            <a:off x="2615254" y="1662708"/>
            <a:ext cx="1595986" cy="278606"/>
          </a:xfrm>
          <a:prstGeom prst="rect">
            <a:avLst/>
          </a:prstGeom>
          <a:noFill/>
          <a:ln/>
        </p:spPr>
        <p:txBody>
          <a:bodyPr wrap="square" lIns="8509" tIns="85090" rIns="8509" bIns="85090" rtlCol="0" anchor="ctr">
            <a:spAutoFit/>
          </a:bodyPr>
          <a:lstStyle/>
          <a:p>
            <a:pPr marL="0" indent="0" algn="r">
              <a:lnSpc>
                <a:spcPts val="900"/>
              </a:lnSpc>
              <a:buNone/>
            </a:pPr>
            <a:r>
              <a:rPr lang="en-US" sz="683" b="1" dirty="0">
                <a:solidFill>
                  <a:srgbClr val="4A4A4A"/>
                </a:solidFill>
                <a:latin typeface="JetBrains Mono" pitchFamily="34" charset="0"/>
                <a:ea typeface="JetBrains Mono" pitchFamily="34" charset="-122"/>
                <a:cs typeface="JetBrains Mono" pitchFamily="34" charset="-120"/>
              </a:rPr>
              <a:t>EST. GROSS YIELD</a:t>
            </a:r>
            <a:endParaRPr lang="en-US" sz="683" dirty="0"/>
          </a:p>
        </p:txBody>
      </p:sp>
      <p:sp>
        <p:nvSpPr>
          <p:cNvPr id="12" name="Text 9"/>
          <p:cNvSpPr/>
          <p:nvPr/>
        </p:nvSpPr>
        <p:spPr>
          <a:xfrm>
            <a:off x="653653" y="1932381"/>
            <a:ext cx="1961601"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Core Central (CCR)</a:t>
            </a:r>
            <a:endParaRPr lang="en-US" sz="1400" dirty="0"/>
          </a:p>
        </p:txBody>
      </p:sp>
      <p:sp>
        <p:nvSpPr>
          <p:cNvPr id="13" name="Text 10"/>
          <p:cNvSpPr/>
          <p:nvPr/>
        </p:nvSpPr>
        <p:spPr>
          <a:xfrm>
            <a:off x="2615254" y="1925969"/>
            <a:ext cx="1595986"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2.5% - 3.2%</a:t>
            </a:r>
            <a:endParaRPr lang="en-US" sz="1400" dirty="0"/>
          </a:p>
        </p:txBody>
      </p:sp>
      <p:sp>
        <p:nvSpPr>
          <p:cNvPr id="14" name="Text 11"/>
          <p:cNvSpPr/>
          <p:nvPr/>
        </p:nvSpPr>
        <p:spPr>
          <a:xfrm>
            <a:off x="653653" y="2449410"/>
            <a:ext cx="1961601"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City Fringe (RCR)</a:t>
            </a:r>
            <a:endParaRPr lang="en-US" sz="1400" dirty="0"/>
          </a:p>
        </p:txBody>
      </p:sp>
      <p:sp>
        <p:nvSpPr>
          <p:cNvPr id="15" name="Text 12"/>
          <p:cNvSpPr/>
          <p:nvPr/>
        </p:nvSpPr>
        <p:spPr>
          <a:xfrm>
            <a:off x="2615254" y="2442998"/>
            <a:ext cx="1595986"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3.2% - 3.7%</a:t>
            </a:r>
            <a:endParaRPr lang="en-US" sz="1400" dirty="0"/>
          </a:p>
        </p:txBody>
      </p:sp>
      <p:sp>
        <p:nvSpPr>
          <p:cNvPr id="16" name="Text 13"/>
          <p:cNvSpPr/>
          <p:nvPr/>
        </p:nvSpPr>
        <p:spPr>
          <a:xfrm>
            <a:off x="653653" y="2965546"/>
            <a:ext cx="1961601"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Suburban (OCR)</a:t>
            </a:r>
            <a:endParaRPr lang="en-US" sz="1400" dirty="0"/>
          </a:p>
        </p:txBody>
      </p:sp>
      <p:sp>
        <p:nvSpPr>
          <p:cNvPr id="17" name="Text 14"/>
          <p:cNvSpPr/>
          <p:nvPr/>
        </p:nvSpPr>
        <p:spPr>
          <a:xfrm>
            <a:off x="2615254" y="2959134"/>
            <a:ext cx="1595986"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3.7% - 4.2%</a:t>
            </a:r>
            <a:endParaRPr lang="en-US" sz="1400" dirty="0"/>
          </a:p>
        </p:txBody>
      </p:sp>
      <p:sp>
        <p:nvSpPr>
          <p:cNvPr id="18" name="Shape 15"/>
          <p:cNvSpPr/>
          <p:nvPr/>
        </p:nvSpPr>
        <p:spPr>
          <a:xfrm>
            <a:off x="4861322" y="1291233"/>
            <a:ext cx="1023342" cy="112514"/>
          </a:xfrm>
          <a:prstGeom prst="rect">
            <a:avLst/>
          </a:prstGeom>
          <a:solidFill>
            <a:srgbClr val="FFFFFF"/>
          </a:solidFill>
          <a:ln/>
        </p:spPr>
        <p:txBody>
          <a:bodyPr/>
          <a:lstStyle/>
          <a:p>
            <a:endParaRPr lang="en-US"/>
          </a:p>
        </p:txBody>
      </p:sp>
      <p:sp>
        <p:nvSpPr>
          <p:cNvPr id="19" name="Text 16"/>
          <p:cNvSpPr/>
          <p:nvPr/>
        </p:nvSpPr>
        <p:spPr>
          <a:xfrm>
            <a:off x="4861322" y="1291233"/>
            <a:ext cx="1023342"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NET_YIELD_REALITY</a:t>
            </a:r>
            <a:endParaRPr lang="en-US" sz="584" dirty="0"/>
          </a:p>
        </p:txBody>
      </p:sp>
      <p:pic>
        <p:nvPicPr>
          <p:cNvPr id="20" name="Image 1" descr="preencoded.png"/>
          <p:cNvPicPr>
            <a:picLocks noChangeAspect="1"/>
          </p:cNvPicPr>
          <p:nvPr/>
        </p:nvPicPr>
        <p:blipFill>
          <a:blip r:embed="rId4"/>
          <a:stretch>
            <a:fillRect/>
          </a:stretch>
        </p:blipFill>
        <p:spPr>
          <a:xfrm>
            <a:off x="4932759" y="1635919"/>
            <a:ext cx="142875" cy="142875"/>
          </a:xfrm>
          <a:prstGeom prst="rect">
            <a:avLst/>
          </a:prstGeom>
        </p:spPr>
      </p:pic>
      <p:sp>
        <p:nvSpPr>
          <p:cNvPr id="21" name="Text 17"/>
          <p:cNvSpPr/>
          <p:nvPr/>
        </p:nvSpPr>
        <p:spPr>
          <a:xfrm>
            <a:off x="5182791" y="1591270"/>
            <a:ext cx="1107676"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Operating Expenses</a:t>
            </a:r>
            <a:endParaRPr lang="en-US" sz="1050" dirty="0"/>
          </a:p>
        </p:txBody>
      </p:sp>
      <p:sp>
        <p:nvSpPr>
          <p:cNvPr id="22" name="Text 18"/>
          <p:cNvSpPr/>
          <p:nvPr/>
        </p:nvSpPr>
        <p:spPr>
          <a:xfrm>
            <a:off x="5182791" y="1809155"/>
            <a:ext cx="3307556" cy="494431"/>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Property tax, maintenance fees, and agency commissions typically compress gross yields by 0.8% - 1.2%.</a:t>
            </a:r>
            <a:endParaRPr lang="en-US" sz="1000" dirty="0"/>
          </a:p>
        </p:txBody>
      </p:sp>
      <p:pic>
        <p:nvPicPr>
          <p:cNvPr id="23" name="Image 2" descr="preencoded.png"/>
          <p:cNvPicPr>
            <a:picLocks noChangeAspect="1"/>
          </p:cNvPicPr>
          <p:nvPr/>
        </p:nvPicPr>
        <p:blipFill>
          <a:blip r:embed="rId5"/>
          <a:stretch>
            <a:fillRect/>
          </a:stretch>
        </p:blipFill>
        <p:spPr>
          <a:xfrm>
            <a:off x="4932759" y="2430996"/>
            <a:ext cx="160734" cy="142875"/>
          </a:xfrm>
          <a:prstGeom prst="rect">
            <a:avLst/>
          </a:prstGeom>
        </p:spPr>
      </p:pic>
      <p:sp>
        <p:nvSpPr>
          <p:cNvPr id="24" name="Text 19"/>
          <p:cNvSpPr/>
          <p:nvPr/>
        </p:nvSpPr>
        <p:spPr>
          <a:xfrm>
            <a:off x="5200650" y="2386347"/>
            <a:ext cx="1200650"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Net Yield Expectation</a:t>
            </a:r>
            <a:endParaRPr lang="en-US" sz="1050" dirty="0"/>
          </a:p>
        </p:txBody>
      </p:sp>
      <p:sp>
        <p:nvSpPr>
          <p:cNvPr id="25" name="Text 20"/>
          <p:cNvSpPr/>
          <p:nvPr/>
        </p:nvSpPr>
        <p:spPr>
          <a:xfrm>
            <a:off x="5200650" y="2604232"/>
            <a:ext cx="3289697"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Investors should model for a net yield of 1.8% - 2.8% depending on the leverage and tax profile.</a:t>
            </a:r>
            <a:endParaRPr lang="en-US" sz="1000" dirty="0"/>
          </a:p>
        </p:txBody>
      </p:sp>
      <p:pic>
        <p:nvPicPr>
          <p:cNvPr id="26" name="Image 3" descr="preencoded.png"/>
          <p:cNvPicPr>
            <a:picLocks noChangeAspect="1"/>
          </p:cNvPicPr>
          <p:nvPr/>
        </p:nvPicPr>
        <p:blipFill>
          <a:blip r:embed="rId6"/>
          <a:stretch>
            <a:fillRect/>
          </a:stretch>
        </p:blipFill>
        <p:spPr>
          <a:xfrm>
            <a:off x="4932759" y="3226073"/>
            <a:ext cx="142875" cy="142875"/>
          </a:xfrm>
          <a:prstGeom prst="rect">
            <a:avLst/>
          </a:prstGeom>
        </p:spPr>
      </p:pic>
      <p:sp>
        <p:nvSpPr>
          <p:cNvPr id="27" name="Text 21"/>
          <p:cNvSpPr/>
          <p:nvPr/>
        </p:nvSpPr>
        <p:spPr>
          <a:xfrm>
            <a:off x="5182791" y="3181424"/>
            <a:ext cx="1001877"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Stability Premium</a:t>
            </a:r>
            <a:endParaRPr lang="en-US" sz="1050" dirty="0"/>
          </a:p>
        </p:txBody>
      </p:sp>
      <p:sp>
        <p:nvSpPr>
          <p:cNvPr id="28" name="Text 22"/>
          <p:cNvSpPr/>
          <p:nvPr/>
        </p:nvSpPr>
        <p:spPr>
          <a:xfrm>
            <a:off x="5182791" y="3399309"/>
            <a:ext cx="3307556"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Lower yields are often offset by high occupancy rates (typically &gt;95%) and a stable, high-quality tenant base.</a:t>
            </a:r>
            <a:endParaRPr lang="en-US" sz="1000" dirty="0"/>
          </a:p>
        </p:txBody>
      </p:sp>
      <p:sp>
        <p:nvSpPr>
          <p:cNvPr id="29" name="Shape 23"/>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30" name="Shape 24"/>
          <p:cNvSpPr/>
          <p:nvPr/>
        </p:nvSpPr>
        <p:spPr>
          <a:xfrm>
            <a:off x="7144" y="4561284"/>
            <a:ext cx="9129713" cy="3572"/>
          </a:xfrm>
          <a:prstGeom prst="rect">
            <a:avLst/>
          </a:prstGeom>
          <a:solidFill>
            <a:srgbClr val="000000"/>
          </a:solidFill>
          <a:ln/>
        </p:spPr>
        <p:txBody>
          <a:bodyPr/>
          <a:lstStyle/>
          <a:p>
            <a:endParaRPr lang="en-US"/>
          </a:p>
        </p:txBody>
      </p:sp>
      <p:sp>
        <p:nvSpPr>
          <p:cNvPr id="33" name="Text 24">
            <a:extLst>
              <a:ext uri="{FF2B5EF4-FFF2-40B4-BE49-F238E27FC236}">
                <a16:creationId xmlns:a16="http://schemas.microsoft.com/office/drawing/2014/main" id="{4DF48A23-481E-4F90-9828-450C6553FB27}"/>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19</a:t>
            </a:r>
            <a:endParaRPr lang="en-US" sz="727"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4" name="Text 0"/>
          <p:cNvSpPr/>
          <p:nvPr/>
        </p:nvSpPr>
        <p:spPr>
          <a:xfrm>
            <a:off x="4007644" y="435769"/>
            <a:ext cx="849656" cy="111184"/>
          </a:xfrm>
          <a:prstGeom prst="rect">
            <a:avLst/>
          </a:prstGeom>
          <a:noFill/>
          <a:ln/>
        </p:spPr>
        <p:txBody>
          <a:bodyPr wrap="none" lIns="0" tIns="0" rIns="0" bIns="0" rtlCol="0" anchor="t">
            <a:spAutoFit/>
          </a:bodyPr>
          <a:lstStyle/>
          <a:p>
            <a:pPr marL="0" indent="0" algn="l">
              <a:lnSpc>
                <a:spcPts val="900"/>
              </a:lnSpc>
              <a:buNone/>
            </a:pPr>
            <a:r>
              <a:rPr lang="en-US" sz="727" kern="0" spc="2" dirty="0">
                <a:solidFill>
                  <a:schemeClr val="accent1"/>
                </a:solidFill>
                <a:latin typeface="JetBrains Mono" pitchFamily="34" charset="0"/>
                <a:ea typeface="JetBrains Mono" pitchFamily="34" charset="-122"/>
                <a:cs typeface="JetBrains Mono" pitchFamily="34" charset="-120"/>
              </a:rPr>
              <a:t>RENTAL MARKET // 03</a:t>
            </a:r>
            <a:endParaRPr lang="en-US" sz="727" dirty="0">
              <a:solidFill>
                <a:schemeClr val="accent1"/>
              </a:solidFill>
            </a:endParaRPr>
          </a:p>
        </p:txBody>
      </p:sp>
      <p:sp>
        <p:nvSpPr>
          <p:cNvPr id="5" name="Text 1"/>
          <p:cNvSpPr/>
          <p:nvPr/>
        </p:nvSpPr>
        <p:spPr>
          <a:xfrm>
            <a:off x="4007644" y="710803"/>
            <a:ext cx="4557713" cy="660071"/>
          </a:xfrm>
          <a:prstGeom prst="rect">
            <a:avLst/>
          </a:prstGeom>
          <a:noFill/>
          <a:ln/>
        </p:spPr>
        <p:txBody>
          <a:bodyPr wrap="square" lIns="0" tIns="0" rIns="0" bIns="0" rtlCol="0" anchor="t">
            <a:spAutoFit/>
          </a:bodyPr>
          <a:lstStyle/>
          <a:p>
            <a:pPr marL="0" indent="0" algn="l">
              <a:lnSpc>
                <a:spcPts val="2600"/>
              </a:lnSpc>
              <a:buNone/>
            </a:pPr>
            <a:r>
              <a:rPr lang="en-US" sz="2121" b="1" dirty="0">
                <a:solidFill>
                  <a:srgbClr val="001F3F"/>
                </a:solidFill>
                <a:latin typeface="Space Grotesk" pitchFamily="34" charset="0"/>
                <a:ea typeface="Space Grotesk" pitchFamily="34" charset="-122"/>
                <a:cs typeface="Space Grotesk" pitchFamily="34" charset="-120"/>
              </a:rPr>
              <a:t>Rental Driver: Global Talent &amp; MNC Hubs</a:t>
            </a:r>
            <a:endParaRPr lang="en-US" sz="2121" dirty="0"/>
          </a:p>
        </p:txBody>
      </p:sp>
      <p:sp>
        <p:nvSpPr>
          <p:cNvPr id="6" name="Text 2"/>
          <p:cNvSpPr/>
          <p:nvPr/>
        </p:nvSpPr>
        <p:spPr>
          <a:xfrm>
            <a:off x="4164806" y="1585187"/>
            <a:ext cx="1828386" cy="222240"/>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Regional HQ Dominance</a:t>
            </a:r>
            <a:endParaRPr lang="en-US" sz="1200" dirty="0"/>
          </a:p>
        </p:txBody>
      </p:sp>
      <p:sp>
        <p:nvSpPr>
          <p:cNvPr id="7" name="Text 3"/>
          <p:cNvSpPr/>
          <p:nvPr/>
        </p:nvSpPr>
        <p:spPr>
          <a:xfrm>
            <a:off x="4164806" y="1856649"/>
            <a:ext cx="4400550"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Singapore hosts the regional headquarters for over 80% of the top 100 global tech firms, driving a consistent influx of high-income expatriate talent.</a:t>
            </a:r>
            <a:endParaRPr lang="en-US" sz="1050" dirty="0"/>
          </a:p>
        </p:txBody>
      </p:sp>
      <p:sp>
        <p:nvSpPr>
          <p:cNvPr id="8" name="Text 4"/>
          <p:cNvSpPr/>
          <p:nvPr/>
        </p:nvSpPr>
        <p:spPr>
          <a:xfrm>
            <a:off x="4164806" y="2578168"/>
            <a:ext cx="1781963"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High-Income Expat Demand</a:t>
            </a:r>
            <a:endParaRPr lang="en-US" sz="1200" dirty="0"/>
          </a:p>
        </p:txBody>
      </p:sp>
      <p:sp>
        <p:nvSpPr>
          <p:cNvPr id="9" name="Text 5"/>
          <p:cNvSpPr/>
          <p:nvPr/>
        </p:nvSpPr>
        <p:spPr>
          <a:xfrm>
            <a:off x="4164806" y="2849631"/>
            <a:ext cx="4400550"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The presence of global MNCs creates a robust rental market for high-end condominiums in prime districts and city-fringe business hubs.</a:t>
            </a:r>
            <a:endParaRPr lang="en-US" sz="1050" dirty="0"/>
          </a:p>
        </p:txBody>
      </p:sp>
      <p:sp>
        <p:nvSpPr>
          <p:cNvPr id="10" name="Text 6"/>
          <p:cNvSpPr/>
          <p:nvPr/>
        </p:nvSpPr>
        <p:spPr>
          <a:xfrm>
            <a:off x="4164806" y="3378268"/>
            <a:ext cx="1728871"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Proximity to Business Hubs</a:t>
            </a:r>
            <a:endParaRPr lang="en-US" sz="1200" dirty="0"/>
          </a:p>
        </p:txBody>
      </p:sp>
      <p:sp>
        <p:nvSpPr>
          <p:cNvPr id="11" name="Text 7"/>
          <p:cNvSpPr/>
          <p:nvPr/>
        </p:nvSpPr>
        <p:spPr>
          <a:xfrm>
            <a:off x="4164806" y="3649731"/>
            <a:ext cx="4400550"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Rental demand is highly concentrated around key business districts like the CBD, One-North, and Mapletree Business City.</a:t>
            </a:r>
            <a:endParaRPr lang="en-US" sz="1050" dirty="0"/>
          </a:p>
        </p:txBody>
      </p:sp>
      <p:sp>
        <p:nvSpPr>
          <p:cNvPr id="13" name="Text 24">
            <a:extLst>
              <a:ext uri="{FF2B5EF4-FFF2-40B4-BE49-F238E27FC236}">
                <a16:creationId xmlns:a16="http://schemas.microsoft.com/office/drawing/2014/main" id="{7707FB30-5A66-F123-FF7A-AD4A172A37A3}"/>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20</a:t>
            </a:r>
            <a:endParaRPr lang="en-US" sz="727" dirty="0"/>
          </a:p>
        </p:txBody>
      </p:sp>
      <p:pic>
        <p:nvPicPr>
          <p:cNvPr id="21" name="Picture 20">
            <a:extLst>
              <a:ext uri="{FF2B5EF4-FFF2-40B4-BE49-F238E27FC236}">
                <a16:creationId xmlns:a16="http://schemas.microsoft.com/office/drawing/2014/main" id="{249D099B-DD90-1C8D-0D4F-504E68C15D95}"/>
              </a:ext>
            </a:extLst>
          </p:cNvPr>
          <p:cNvPicPr>
            <a:picLocks noChangeAspect="1"/>
          </p:cNvPicPr>
          <p:nvPr/>
        </p:nvPicPr>
        <p:blipFill>
          <a:blip r:embed="rId4"/>
          <a:stretch>
            <a:fillRect/>
          </a:stretch>
        </p:blipFill>
        <p:spPr>
          <a:xfrm>
            <a:off x="0" y="6417"/>
            <a:ext cx="3373582" cy="506037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3" name="Image 1" descr="preencoded.png"/>
          <p:cNvPicPr>
            <a:picLocks noChangeAspect="1"/>
          </p:cNvPicPr>
          <p:nvPr/>
        </p:nvPicPr>
        <p:blipFill>
          <a:blip r:embed="rId4"/>
          <a:stretch>
            <a:fillRect/>
          </a:stretch>
        </p:blipFill>
        <p:spPr>
          <a:xfrm>
            <a:off x="7144" y="7144"/>
            <a:ext cx="3571875" cy="5114925"/>
          </a:xfrm>
          <a:prstGeom prst="rect">
            <a:avLst/>
          </a:prstGeom>
        </p:spPr>
      </p:pic>
      <p:sp>
        <p:nvSpPr>
          <p:cNvPr id="4" name="Text 0"/>
          <p:cNvSpPr/>
          <p:nvPr/>
        </p:nvSpPr>
        <p:spPr>
          <a:xfrm>
            <a:off x="4007644" y="435769"/>
            <a:ext cx="849656" cy="111184"/>
          </a:xfrm>
          <a:prstGeom prst="rect">
            <a:avLst/>
          </a:prstGeom>
          <a:noFill/>
          <a:ln/>
        </p:spPr>
        <p:txBody>
          <a:bodyPr wrap="none" lIns="0" tIns="0" rIns="0" bIns="0" rtlCol="0" anchor="t">
            <a:spAutoFit/>
          </a:bodyPr>
          <a:lstStyle/>
          <a:p>
            <a:pPr marL="0" indent="0" algn="l">
              <a:lnSpc>
                <a:spcPts val="900"/>
              </a:lnSpc>
              <a:buNone/>
            </a:pPr>
            <a:r>
              <a:rPr lang="en-US" sz="727" kern="0" spc="2" dirty="0">
                <a:solidFill>
                  <a:schemeClr val="accent1"/>
                </a:solidFill>
                <a:latin typeface="JetBrains Mono" pitchFamily="34" charset="0"/>
                <a:ea typeface="JetBrains Mono" pitchFamily="34" charset="-122"/>
                <a:cs typeface="JetBrains Mono" pitchFamily="34" charset="-120"/>
              </a:rPr>
              <a:t>RENTAL MARKET // 04</a:t>
            </a:r>
            <a:endParaRPr lang="en-US" sz="727" dirty="0">
              <a:solidFill>
                <a:schemeClr val="accent1"/>
              </a:solidFill>
            </a:endParaRPr>
          </a:p>
        </p:txBody>
      </p:sp>
      <p:sp>
        <p:nvSpPr>
          <p:cNvPr id="5" name="Text 1"/>
          <p:cNvSpPr/>
          <p:nvPr/>
        </p:nvSpPr>
        <p:spPr>
          <a:xfrm>
            <a:off x="4007644" y="710803"/>
            <a:ext cx="4557713" cy="660071"/>
          </a:xfrm>
          <a:prstGeom prst="rect">
            <a:avLst/>
          </a:prstGeom>
          <a:noFill/>
          <a:ln/>
        </p:spPr>
        <p:txBody>
          <a:bodyPr wrap="square" lIns="0" tIns="0" rIns="0" bIns="0" rtlCol="0" anchor="t">
            <a:spAutoFit/>
          </a:bodyPr>
          <a:lstStyle/>
          <a:p>
            <a:pPr marL="0" indent="0" algn="l">
              <a:lnSpc>
                <a:spcPts val="2600"/>
              </a:lnSpc>
              <a:buNone/>
            </a:pPr>
            <a:r>
              <a:rPr lang="en-US" sz="2121" b="1" dirty="0">
                <a:solidFill>
                  <a:srgbClr val="001F3F"/>
                </a:solidFill>
                <a:latin typeface="Space Grotesk" pitchFamily="34" charset="0"/>
                <a:ea typeface="Space Grotesk" pitchFamily="34" charset="-122"/>
                <a:cs typeface="Space Grotesk" pitchFamily="34" charset="-120"/>
              </a:rPr>
              <a:t>Rental Driver: Education &amp; International Schools</a:t>
            </a:r>
            <a:endParaRPr lang="en-US" sz="2121" dirty="0"/>
          </a:p>
        </p:txBody>
      </p:sp>
      <p:sp>
        <p:nvSpPr>
          <p:cNvPr id="6" name="Text 2"/>
          <p:cNvSpPr/>
          <p:nvPr/>
        </p:nvSpPr>
        <p:spPr>
          <a:xfrm>
            <a:off x="4164806" y="1585187"/>
            <a:ext cx="1386855"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Global Education Hub</a:t>
            </a:r>
            <a:endParaRPr lang="en-US" sz="1200" dirty="0"/>
          </a:p>
        </p:txBody>
      </p:sp>
      <p:sp>
        <p:nvSpPr>
          <p:cNvPr id="7" name="Text 3"/>
          <p:cNvSpPr/>
          <p:nvPr/>
        </p:nvSpPr>
        <p:spPr>
          <a:xfrm>
            <a:off x="4164806" y="1856649"/>
            <a:ext cx="4400550"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Singapore hosts over 60 international schools, attracting expatriate families from around the world who prioritize proximity to top-tier education.</a:t>
            </a:r>
            <a:endParaRPr lang="en-US" sz="1050" dirty="0"/>
          </a:p>
        </p:txBody>
      </p:sp>
      <p:sp>
        <p:nvSpPr>
          <p:cNvPr id="8" name="Text 4"/>
          <p:cNvSpPr/>
          <p:nvPr/>
        </p:nvSpPr>
        <p:spPr>
          <a:xfrm>
            <a:off x="4164806" y="2578168"/>
            <a:ext cx="1700915"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Long-Term Family Demand</a:t>
            </a:r>
            <a:endParaRPr lang="en-US" sz="1200" dirty="0"/>
          </a:p>
        </p:txBody>
      </p:sp>
      <p:sp>
        <p:nvSpPr>
          <p:cNvPr id="9" name="Text 5"/>
          <p:cNvSpPr/>
          <p:nvPr/>
        </p:nvSpPr>
        <p:spPr>
          <a:xfrm>
            <a:off x="4164806" y="2849631"/>
            <a:ext cx="4400550"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Families with children in international schools represent a stable, long-term rental segment, often committing to 2-3 year leases.</a:t>
            </a:r>
            <a:endParaRPr lang="en-US" sz="1050" dirty="0"/>
          </a:p>
        </p:txBody>
      </p:sp>
      <p:sp>
        <p:nvSpPr>
          <p:cNvPr id="10" name="Text 6"/>
          <p:cNvSpPr/>
          <p:nvPr/>
        </p:nvSpPr>
        <p:spPr>
          <a:xfrm>
            <a:off x="4164806" y="3378268"/>
            <a:ext cx="1401089"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District Concentration</a:t>
            </a:r>
            <a:endParaRPr lang="en-US" sz="1200" dirty="0"/>
          </a:p>
        </p:txBody>
      </p:sp>
      <p:sp>
        <p:nvSpPr>
          <p:cNvPr id="11" name="Text 7"/>
          <p:cNvSpPr/>
          <p:nvPr/>
        </p:nvSpPr>
        <p:spPr>
          <a:xfrm>
            <a:off x="4164806" y="3649731"/>
            <a:ext cx="4400550"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Rental demand is highly concentrated in districts with major school clusters, such as Bukit Timah (D10, D11) and Clementi (D21).</a:t>
            </a:r>
            <a:endParaRPr lang="en-US" sz="1050" dirty="0"/>
          </a:p>
        </p:txBody>
      </p:sp>
      <p:sp>
        <p:nvSpPr>
          <p:cNvPr id="13" name="Text 24">
            <a:extLst>
              <a:ext uri="{FF2B5EF4-FFF2-40B4-BE49-F238E27FC236}">
                <a16:creationId xmlns:a16="http://schemas.microsoft.com/office/drawing/2014/main" id="{920C7E5E-A4B2-1C7A-231E-E9B4F2C731A4}"/>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21</a:t>
            </a:r>
            <a:endParaRPr lang="en-US" sz="727"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3" name="Image 1" descr="preencoded.png"/>
          <p:cNvPicPr>
            <a:picLocks noChangeAspect="1"/>
          </p:cNvPicPr>
          <p:nvPr/>
        </p:nvPicPr>
        <p:blipFill>
          <a:blip r:embed="rId4"/>
          <a:stretch>
            <a:fillRect/>
          </a:stretch>
        </p:blipFill>
        <p:spPr>
          <a:xfrm>
            <a:off x="7144" y="7144"/>
            <a:ext cx="3571875" cy="5114925"/>
          </a:xfrm>
          <a:prstGeom prst="rect">
            <a:avLst/>
          </a:prstGeom>
        </p:spPr>
      </p:pic>
      <p:sp>
        <p:nvSpPr>
          <p:cNvPr id="4" name="Text 0"/>
          <p:cNvSpPr/>
          <p:nvPr/>
        </p:nvSpPr>
        <p:spPr>
          <a:xfrm>
            <a:off x="4007644" y="435769"/>
            <a:ext cx="849656" cy="111184"/>
          </a:xfrm>
          <a:prstGeom prst="rect">
            <a:avLst/>
          </a:prstGeom>
          <a:noFill/>
          <a:ln/>
        </p:spPr>
        <p:txBody>
          <a:bodyPr wrap="none" lIns="0" tIns="0" rIns="0" bIns="0" rtlCol="0" anchor="t">
            <a:spAutoFit/>
          </a:bodyPr>
          <a:lstStyle/>
          <a:p>
            <a:pPr marL="0" indent="0" algn="l">
              <a:lnSpc>
                <a:spcPts val="900"/>
              </a:lnSpc>
              <a:buNone/>
            </a:pPr>
            <a:r>
              <a:rPr lang="en-US" sz="727" kern="0" spc="2" dirty="0">
                <a:solidFill>
                  <a:schemeClr val="accent1"/>
                </a:solidFill>
                <a:latin typeface="JetBrains Mono" pitchFamily="34" charset="0"/>
                <a:ea typeface="JetBrains Mono" pitchFamily="34" charset="-122"/>
                <a:cs typeface="JetBrains Mono" pitchFamily="34" charset="-120"/>
              </a:rPr>
              <a:t>RENTAL MARKET // 05</a:t>
            </a:r>
            <a:endParaRPr lang="en-US" sz="727" dirty="0">
              <a:solidFill>
                <a:schemeClr val="accent1"/>
              </a:solidFill>
            </a:endParaRPr>
          </a:p>
        </p:txBody>
      </p:sp>
      <p:sp>
        <p:nvSpPr>
          <p:cNvPr id="5" name="Text 1"/>
          <p:cNvSpPr/>
          <p:nvPr/>
        </p:nvSpPr>
        <p:spPr>
          <a:xfrm>
            <a:off x="4007644" y="710803"/>
            <a:ext cx="4557713" cy="660071"/>
          </a:xfrm>
          <a:prstGeom prst="rect">
            <a:avLst/>
          </a:prstGeom>
          <a:noFill/>
          <a:ln/>
        </p:spPr>
        <p:txBody>
          <a:bodyPr wrap="square" lIns="0" tIns="0" rIns="0" bIns="0" rtlCol="0" anchor="t">
            <a:spAutoFit/>
          </a:bodyPr>
          <a:lstStyle/>
          <a:p>
            <a:pPr marL="0" indent="0" algn="l">
              <a:lnSpc>
                <a:spcPts val="2600"/>
              </a:lnSpc>
              <a:buNone/>
            </a:pPr>
            <a:r>
              <a:rPr lang="en-US" sz="2121" b="1" dirty="0">
                <a:solidFill>
                  <a:srgbClr val="001F3F"/>
                </a:solidFill>
                <a:latin typeface="Space Grotesk" pitchFamily="34" charset="0"/>
                <a:ea typeface="Space Grotesk" pitchFamily="34" charset="-122"/>
                <a:cs typeface="Space Grotesk" pitchFamily="34" charset="-120"/>
              </a:rPr>
              <a:t>Rental Driver: Healthcare &amp; Medical Tourism</a:t>
            </a:r>
            <a:endParaRPr lang="en-US" sz="2121" dirty="0"/>
          </a:p>
        </p:txBody>
      </p:sp>
      <p:sp>
        <p:nvSpPr>
          <p:cNvPr id="6" name="Text 2"/>
          <p:cNvSpPr/>
          <p:nvPr/>
        </p:nvSpPr>
        <p:spPr>
          <a:xfrm>
            <a:off x="4164806" y="1585187"/>
            <a:ext cx="1635128" cy="222240"/>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Regional Medical Hub</a:t>
            </a:r>
            <a:endParaRPr lang="en-US" sz="1200" dirty="0"/>
          </a:p>
        </p:txBody>
      </p:sp>
      <p:sp>
        <p:nvSpPr>
          <p:cNvPr id="7" name="Text 3"/>
          <p:cNvSpPr/>
          <p:nvPr/>
        </p:nvSpPr>
        <p:spPr>
          <a:xfrm>
            <a:off x="4164806" y="1856649"/>
            <a:ext cx="4400550"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Singapore is a leading destination for high-end medical tourism in Southeast Asia, attracting patients and professionals from across the region.</a:t>
            </a:r>
            <a:endParaRPr lang="en-US" sz="1050" dirty="0"/>
          </a:p>
        </p:txBody>
      </p:sp>
      <p:sp>
        <p:nvSpPr>
          <p:cNvPr id="8" name="Text 4"/>
          <p:cNvSpPr/>
          <p:nvPr/>
        </p:nvSpPr>
        <p:spPr>
          <a:xfrm>
            <a:off x="4164806" y="2578168"/>
            <a:ext cx="1384674"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Niche Rental Demand</a:t>
            </a:r>
            <a:endParaRPr lang="en-US" sz="1200" dirty="0"/>
          </a:p>
        </p:txBody>
      </p:sp>
      <p:sp>
        <p:nvSpPr>
          <p:cNvPr id="9" name="Text 5"/>
          <p:cNvSpPr/>
          <p:nvPr/>
        </p:nvSpPr>
        <p:spPr>
          <a:xfrm>
            <a:off x="4164806" y="2849631"/>
            <a:ext cx="4400550"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Medical tourism creates demand for short-to-medium term rentals in specific districts with major medical clusters like Novena (D11) and Orchard (D9).</a:t>
            </a:r>
            <a:endParaRPr lang="en-US" sz="1050" dirty="0"/>
          </a:p>
        </p:txBody>
      </p:sp>
      <p:sp>
        <p:nvSpPr>
          <p:cNvPr id="10" name="Text 6"/>
          <p:cNvSpPr/>
          <p:nvPr/>
        </p:nvSpPr>
        <p:spPr>
          <a:xfrm>
            <a:off x="4164806" y="3571149"/>
            <a:ext cx="1619674" cy="223394"/>
          </a:xfrm>
          <a:prstGeom prst="rect">
            <a:avLst/>
          </a:prstGeom>
          <a:noFill/>
          <a:ln/>
        </p:spPr>
        <p:txBody>
          <a:bodyPr wrap="none" lIns="0" tIns="0" rIns="0" bIns="0" rtlCol="0" anchor="t">
            <a:spAutoFit/>
          </a:bodyPr>
          <a:lstStyle/>
          <a:p>
            <a:pPr marL="0" indent="0" algn="l">
              <a:lnSpc>
                <a:spcPts val="1900"/>
              </a:lnSpc>
              <a:buNone/>
            </a:pPr>
            <a:r>
              <a:rPr lang="en-US" sz="1200" b="1" dirty="0">
                <a:solidFill>
                  <a:srgbClr val="001F3F"/>
                </a:solidFill>
                <a:latin typeface="Space Grotesk" pitchFamily="34" charset="0"/>
                <a:ea typeface="Space Grotesk" pitchFamily="34" charset="-122"/>
                <a:cs typeface="Space Grotesk" pitchFamily="34" charset="-120"/>
              </a:rPr>
              <a:t>Specialized Infrastructure</a:t>
            </a:r>
            <a:endParaRPr lang="en-US" sz="1200" dirty="0"/>
          </a:p>
        </p:txBody>
      </p:sp>
      <p:sp>
        <p:nvSpPr>
          <p:cNvPr id="11" name="Text 7"/>
          <p:cNvSpPr/>
          <p:nvPr/>
        </p:nvSpPr>
        <p:spPr>
          <a:xfrm>
            <a:off x="4164806" y="3842612"/>
            <a:ext cx="4400550" cy="578644"/>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The concentration of world-class hospitals and specialist centers drives consistent demand for residential units within walking distance of these hubs.</a:t>
            </a:r>
            <a:endParaRPr lang="en-US" sz="1050" dirty="0"/>
          </a:p>
        </p:txBody>
      </p:sp>
      <p:sp>
        <p:nvSpPr>
          <p:cNvPr id="13" name="Text 24">
            <a:extLst>
              <a:ext uri="{FF2B5EF4-FFF2-40B4-BE49-F238E27FC236}">
                <a16:creationId xmlns:a16="http://schemas.microsoft.com/office/drawing/2014/main" id="{E1B30E7D-7C34-1715-26EE-D9B927A15499}"/>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22</a:t>
            </a:r>
            <a:endParaRPr lang="en-US" sz="727"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434358" cy="357188"/>
          </a:xfrm>
          <a:prstGeom prst="rect">
            <a:avLst/>
          </a:prstGeom>
          <a:solidFill>
            <a:srgbClr val="000000"/>
          </a:solidFill>
          <a:ln/>
        </p:spPr>
        <p:txBody>
          <a:bodyPr/>
          <a:lstStyle/>
          <a:p>
            <a:endParaRPr lang="en-US"/>
          </a:p>
        </p:txBody>
      </p:sp>
      <p:sp>
        <p:nvSpPr>
          <p:cNvPr id="4" name="Text 1"/>
          <p:cNvSpPr/>
          <p:nvPr/>
        </p:nvSpPr>
        <p:spPr>
          <a:xfrm>
            <a:off x="7144" y="7144"/>
            <a:ext cx="3434358"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INVESTMENT POTENTIAL // GROWTH-01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Capital Appreciation Potential</a:t>
            </a:r>
            <a:endParaRPr lang="en-US" sz="2436" dirty="0"/>
          </a:p>
        </p:txBody>
      </p:sp>
      <p:sp>
        <p:nvSpPr>
          <p:cNvPr id="8" name="Shape 5"/>
          <p:cNvSpPr/>
          <p:nvPr/>
        </p:nvSpPr>
        <p:spPr>
          <a:xfrm>
            <a:off x="582216" y="1219795"/>
            <a:ext cx="609005" cy="112514"/>
          </a:xfrm>
          <a:prstGeom prst="rect">
            <a:avLst/>
          </a:prstGeom>
          <a:solidFill>
            <a:srgbClr val="FFFFFF"/>
          </a:solidFill>
          <a:ln/>
        </p:spPr>
        <p:txBody>
          <a:bodyPr/>
          <a:lstStyle/>
          <a:p>
            <a:endParaRPr lang="en-US"/>
          </a:p>
        </p:txBody>
      </p:sp>
      <p:sp>
        <p:nvSpPr>
          <p:cNvPr id="9" name="Text 6"/>
          <p:cNvSpPr/>
          <p:nvPr/>
        </p:nvSpPr>
        <p:spPr>
          <a:xfrm>
            <a:off x="582216" y="1219795"/>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DRIVER_01</a:t>
            </a:r>
            <a:endParaRPr lang="en-US" sz="584" dirty="0"/>
          </a:p>
        </p:txBody>
      </p:sp>
      <p:sp>
        <p:nvSpPr>
          <p:cNvPr id="10" name="Text 7"/>
          <p:cNvSpPr/>
          <p:nvPr/>
        </p:nvSpPr>
        <p:spPr>
          <a:xfrm>
            <a:off x="1267993" y="1942118"/>
            <a:ext cx="1094210"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Supply Control</a:t>
            </a:r>
            <a:endParaRPr lang="en-US" sz="1400" dirty="0"/>
          </a:p>
        </p:txBody>
      </p:sp>
      <p:sp>
        <p:nvSpPr>
          <p:cNvPr id="11" name="Text 8"/>
          <p:cNvSpPr/>
          <p:nvPr/>
        </p:nvSpPr>
        <p:spPr>
          <a:xfrm>
            <a:off x="617934" y="2462807"/>
            <a:ext cx="2394328" cy="888769"/>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The government's tight control over land release through the GLS program ensures that supply rarely outstrips demand, providing a floor for property values.</a:t>
            </a:r>
            <a:endParaRPr lang="en-US" sz="1000" dirty="0"/>
          </a:p>
        </p:txBody>
      </p:sp>
      <p:sp>
        <p:nvSpPr>
          <p:cNvPr id="12" name="Text 9"/>
          <p:cNvSpPr/>
          <p:nvPr/>
        </p:nvSpPr>
        <p:spPr>
          <a:xfrm>
            <a:off x="617934" y="3280181"/>
            <a:ext cx="2394328"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IMPACT: VALUE PRESERVATION</a:t>
            </a:r>
            <a:endParaRPr lang="en-US" sz="900" dirty="0"/>
          </a:p>
        </p:txBody>
      </p:sp>
      <p:sp>
        <p:nvSpPr>
          <p:cNvPr id="13" name="Shape 10"/>
          <p:cNvSpPr/>
          <p:nvPr/>
        </p:nvSpPr>
        <p:spPr>
          <a:xfrm>
            <a:off x="3337303" y="1219795"/>
            <a:ext cx="609005" cy="112514"/>
          </a:xfrm>
          <a:prstGeom prst="rect">
            <a:avLst/>
          </a:prstGeom>
          <a:solidFill>
            <a:srgbClr val="FFFFFF"/>
          </a:solidFill>
          <a:ln/>
        </p:spPr>
        <p:txBody>
          <a:bodyPr/>
          <a:lstStyle/>
          <a:p>
            <a:endParaRPr lang="en-US"/>
          </a:p>
        </p:txBody>
      </p:sp>
      <p:sp>
        <p:nvSpPr>
          <p:cNvPr id="14" name="Text 11"/>
          <p:cNvSpPr/>
          <p:nvPr/>
        </p:nvSpPr>
        <p:spPr>
          <a:xfrm>
            <a:off x="3337303" y="1219795"/>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DRIVER_02</a:t>
            </a:r>
            <a:endParaRPr lang="en-US" sz="584" dirty="0"/>
          </a:p>
        </p:txBody>
      </p:sp>
      <p:pic>
        <p:nvPicPr>
          <p:cNvPr id="15" name="Image 1" descr="preencoded.png"/>
          <p:cNvPicPr>
            <a:picLocks noChangeAspect="1"/>
          </p:cNvPicPr>
          <p:nvPr/>
        </p:nvPicPr>
        <p:blipFill>
          <a:blip r:embed="rId4"/>
          <a:stretch>
            <a:fillRect/>
          </a:stretch>
        </p:blipFill>
        <p:spPr>
          <a:xfrm>
            <a:off x="4445171" y="1519833"/>
            <a:ext cx="250031" cy="285750"/>
          </a:xfrm>
          <a:prstGeom prst="rect">
            <a:avLst/>
          </a:prstGeom>
        </p:spPr>
      </p:pic>
      <p:sp>
        <p:nvSpPr>
          <p:cNvPr id="16" name="Text 12"/>
          <p:cNvSpPr/>
          <p:nvPr/>
        </p:nvSpPr>
        <p:spPr>
          <a:xfrm>
            <a:off x="4056872" y="1912739"/>
            <a:ext cx="1026628"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Infrastructure</a:t>
            </a:r>
            <a:endParaRPr lang="en-US" sz="1400" dirty="0"/>
          </a:p>
        </p:txBody>
      </p:sp>
      <p:sp>
        <p:nvSpPr>
          <p:cNvPr id="17" name="Text 13"/>
          <p:cNvSpPr/>
          <p:nvPr/>
        </p:nvSpPr>
        <p:spPr>
          <a:xfrm>
            <a:off x="3373022" y="2451506"/>
            <a:ext cx="2394356" cy="888769"/>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Strategic investments in MRT expansions, regional business hubs (e.g., Jurong Lake District), and urban rejuvenation projects drive localized appreciation.</a:t>
            </a:r>
            <a:endParaRPr lang="en-US" sz="1000" dirty="0"/>
          </a:p>
        </p:txBody>
      </p:sp>
      <p:sp>
        <p:nvSpPr>
          <p:cNvPr id="18" name="Text 14"/>
          <p:cNvSpPr/>
          <p:nvPr/>
        </p:nvSpPr>
        <p:spPr>
          <a:xfrm>
            <a:off x="3373022" y="3280181"/>
            <a:ext cx="2394356"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IMPACT: LOCALIZED UPSIDE</a:t>
            </a:r>
            <a:endParaRPr lang="en-US" sz="900" dirty="0"/>
          </a:p>
        </p:txBody>
      </p:sp>
      <p:sp>
        <p:nvSpPr>
          <p:cNvPr id="19" name="Shape 15"/>
          <p:cNvSpPr/>
          <p:nvPr/>
        </p:nvSpPr>
        <p:spPr>
          <a:xfrm>
            <a:off x="6092419" y="1219795"/>
            <a:ext cx="609005" cy="112514"/>
          </a:xfrm>
          <a:prstGeom prst="rect">
            <a:avLst/>
          </a:prstGeom>
          <a:solidFill>
            <a:srgbClr val="FFFFFF"/>
          </a:solidFill>
          <a:ln/>
        </p:spPr>
        <p:txBody>
          <a:bodyPr/>
          <a:lstStyle/>
          <a:p>
            <a:endParaRPr lang="en-US"/>
          </a:p>
        </p:txBody>
      </p:sp>
      <p:sp>
        <p:nvSpPr>
          <p:cNvPr id="20" name="Text 16"/>
          <p:cNvSpPr/>
          <p:nvPr/>
        </p:nvSpPr>
        <p:spPr>
          <a:xfrm>
            <a:off x="6092419" y="1219795"/>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DRIVER_03</a:t>
            </a:r>
            <a:endParaRPr lang="en-US" sz="584" dirty="0"/>
          </a:p>
        </p:txBody>
      </p:sp>
      <p:pic>
        <p:nvPicPr>
          <p:cNvPr id="21" name="Image 2" descr="preencoded.png"/>
          <p:cNvPicPr>
            <a:picLocks noChangeAspect="1"/>
          </p:cNvPicPr>
          <p:nvPr/>
        </p:nvPicPr>
        <p:blipFill>
          <a:blip r:embed="rId5"/>
          <a:stretch>
            <a:fillRect/>
          </a:stretch>
        </p:blipFill>
        <p:spPr>
          <a:xfrm>
            <a:off x="7166353" y="1519833"/>
            <a:ext cx="321469" cy="285750"/>
          </a:xfrm>
          <a:prstGeom prst="rect">
            <a:avLst/>
          </a:prstGeom>
        </p:spPr>
      </p:pic>
      <p:sp>
        <p:nvSpPr>
          <p:cNvPr id="22" name="Text 17"/>
          <p:cNvSpPr/>
          <p:nvPr/>
        </p:nvSpPr>
        <p:spPr>
          <a:xfrm>
            <a:off x="6801142" y="1912739"/>
            <a:ext cx="1051891"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Wealth Inflow</a:t>
            </a:r>
            <a:endParaRPr lang="en-US" sz="1400" dirty="0"/>
          </a:p>
        </p:txBody>
      </p:sp>
      <p:sp>
        <p:nvSpPr>
          <p:cNvPr id="23" name="Text 18"/>
          <p:cNvSpPr/>
          <p:nvPr/>
        </p:nvSpPr>
        <p:spPr>
          <a:xfrm>
            <a:off x="6128138" y="2451506"/>
            <a:ext cx="2397900"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Singapore's status as a global wealth management hub continues to attract family offices and HNWIs, sustaining demand for premium residential assets.</a:t>
            </a:r>
            <a:endParaRPr lang="en-US" sz="1000" dirty="0"/>
          </a:p>
        </p:txBody>
      </p:sp>
      <p:sp>
        <p:nvSpPr>
          <p:cNvPr id="24" name="Text 19"/>
          <p:cNvSpPr/>
          <p:nvPr/>
        </p:nvSpPr>
        <p:spPr>
          <a:xfrm>
            <a:off x="6128138" y="3280181"/>
            <a:ext cx="2397900"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IMPACT: LONG-TERM GROWTH</a:t>
            </a:r>
            <a:endParaRPr lang="en-US" sz="900" dirty="0"/>
          </a:p>
        </p:txBody>
      </p:sp>
      <p:sp>
        <p:nvSpPr>
          <p:cNvPr id="25" name="Shape 20"/>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26" name="Shape 21"/>
          <p:cNvSpPr/>
          <p:nvPr/>
        </p:nvSpPr>
        <p:spPr>
          <a:xfrm>
            <a:off x="7144" y="4561284"/>
            <a:ext cx="9129713" cy="3572"/>
          </a:xfrm>
          <a:prstGeom prst="rect">
            <a:avLst/>
          </a:prstGeom>
          <a:solidFill>
            <a:srgbClr val="000000"/>
          </a:solidFill>
          <a:ln/>
        </p:spPr>
        <p:txBody>
          <a:bodyPr/>
          <a:lstStyle/>
          <a:p>
            <a:endParaRPr lang="en-US"/>
          </a:p>
        </p:txBody>
      </p:sp>
      <p:sp>
        <p:nvSpPr>
          <p:cNvPr id="27" name="Text 22"/>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pic>
        <p:nvPicPr>
          <p:cNvPr id="30" name="Graphic 29" descr="Supply And Demand with solid fill">
            <a:extLst>
              <a:ext uri="{FF2B5EF4-FFF2-40B4-BE49-F238E27FC236}">
                <a16:creationId xmlns:a16="http://schemas.microsoft.com/office/drawing/2014/main" id="{3FD83BB9-060C-3F94-9C03-D48063C3DE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53751" y="1505559"/>
            <a:ext cx="320269" cy="320269"/>
          </a:xfrm>
          <a:prstGeom prst="rect">
            <a:avLst/>
          </a:prstGeom>
        </p:spPr>
      </p:pic>
      <p:sp>
        <p:nvSpPr>
          <p:cNvPr id="29" name="Text 24">
            <a:extLst>
              <a:ext uri="{FF2B5EF4-FFF2-40B4-BE49-F238E27FC236}">
                <a16:creationId xmlns:a16="http://schemas.microsoft.com/office/drawing/2014/main" id="{252FCD3B-D2D7-CF1A-1C9F-16D75C81D6EF}"/>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23</a:t>
            </a:r>
            <a:endParaRPr lang="en-US" sz="727"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343275" cy="357188"/>
          </a:xfrm>
          <a:prstGeom prst="rect">
            <a:avLst/>
          </a:prstGeom>
          <a:solidFill>
            <a:srgbClr val="000000"/>
          </a:solidFill>
          <a:ln/>
        </p:spPr>
        <p:txBody>
          <a:bodyPr/>
          <a:lstStyle/>
          <a:p>
            <a:endParaRPr lang="en-US"/>
          </a:p>
        </p:txBody>
      </p:sp>
      <p:sp>
        <p:nvSpPr>
          <p:cNvPr id="4" name="Text 1"/>
          <p:cNvSpPr/>
          <p:nvPr/>
        </p:nvSpPr>
        <p:spPr>
          <a:xfrm>
            <a:off x="7144" y="7144"/>
            <a:ext cx="3343275"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REGULATORY FRAMEWORK // LEGAL-01</a:t>
            </a:r>
            <a:endParaRPr lang="en-US" sz="942" dirty="0"/>
          </a:p>
        </p:txBody>
      </p:sp>
      <p:sp>
        <p:nvSpPr>
          <p:cNvPr id="5" name="Shape 2"/>
          <p:cNvSpPr/>
          <p:nvPr/>
        </p:nvSpPr>
        <p:spPr>
          <a:xfrm>
            <a:off x="7144" y="364331"/>
            <a:ext cx="9129713" cy="4414838"/>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Legal &amp; Tax Framework Overview</a:t>
            </a:r>
            <a:endParaRPr lang="en-US" sz="2436" dirty="0"/>
          </a:p>
        </p:txBody>
      </p:sp>
      <p:sp>
        <p:nvSpPr>
          <p:cNvPr id="8" name="Shape 5"/>
          <p:cNvSpPr/>
          <p:nvPr/>
        </p:nvSpPr>
        <p:spPr>
          <a:xfrm>
            <a:off x="582216" y="1291233"/>
            <a:ext cx="764381" cy="112514"/>
          </a:xfrm>
          <a:prstGeom prst="rect">
            <a:avLst/>
          </a:prstGeom>
          <a:solidFill>
            <a:srgbClr val="FFFFFF"/>
          </a:solidFill>
          <a:ln/>
        </p:spPr>
        <p:txBody>
          <a:bodyPr/>
          <a:lstStyle/>
          <a:p>
            <a:endParaRPr lang="en-US"/>
          </a:p>
        </p:txBody>
      </p:sp>
      <p:sp>
        <p:nvSpPr>
          <p:cNvPr id="9" name="Text 6"/>
          <p:cNvSpPr/>
          <p:nvPr/>
        </p:nvSpPr>
        <p:spPr>
          <a:xfrm>
            <a:off x="582216" y="1291233"/>
            <a:ext cx="764381"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FRAMEWORK_01</a:t>
            </a:r>
            <a:endParaRPr lang="en-US" sz="584" dirty="0"/>
          </a:p>
        </p:txBody>
      </p:sp>
      <p:pic>
        <p:nvPicPr>
          <p:cNvPr id="10" name="Image 1" descr="preencoded.png"/>
          <p:cNvPicPr>
            <a:picLocks noChangeAspect="1"/>
          </p:cNvPicPr>
          <p:nvPr/>
        </p:nvPicPr>
        <p:blipFill>
          <a:blip r:embed="rId4"/>
          <a:stretch>
            <a:fillRect/>
          </a:stretch>
        </p:blipFill>
        <p:spPr>
          <a:xfrm>
            <a:off x="1707942" y="1519833"/>
            <a:ext cx="214313" cy="285750"/>
          </a:xfrm>
          <a:prstGeom prst="rect">
            <a:avLst/>
          </a:prstGeom>
        </p:spPr>
      </p:pic>
      <p:sp>
        <p:nvSpPr>
          <p:cNvPr id="11" name="Text 7"/>
          <p:cNvSpPr/>
          <p:nvPr/>
        </p:nvSpPr>
        <p:spPr>
          <a:xfrm>
            <a:off x="1317430" y="1891308"/>
            <a:ext cx="995337"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Stamp Duties</a:t>
            </a:r>
            <a:endParaRPr lang="en-US" sz="1400" dirty="0"/>
          </a:p>
        </p:txBody>
      </p:sp>
      <p:sp>
        <p:nvSpPr>
          <p:cNvPr id="12" name="Text 8"/>
          <p:cNvSpPr/>
          <p:nvPr/>
        </p:nvSpPr>
        <p:spPr>
          <a:xfrm>
            <a:off x="582216" y="2394356"/>
            <a:ext cx="2465766" cy="888769"/>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The primary entry tax for property acquisition. Includes Buyer's Stamp Duty (BSD) and the significant Additional Buyer's Stamp Duty (ABSD) for foreign investors.</a:t>
            </a:r>
            <a:endParaRPr lang="en-US" sz="1000" dirty="0"/>
          </a:p>
        </p:txBody>
      </p:sp>
      <p:sp>
        <p:nvSpPr>
          <p:cNvPr id="13" name="Text 9"/>
          <p:cNvSpPr/>
          <p:nvPr/>
        </p:nvSpPr>
        <p:spPr>
          <a:xfrm>
            <a:off x="582216" y="3241111"/>
            <a:ext cx="2465766" cy="184153"/>
          </a:xfrm>
          <a:prstGeom prst="rect">
            <a:avLst/>
          </a:prstGeom>
          <a:noFill/>
          <a:ln/>
        </p:spPr>
        <p:txBody>
          <a:bodyPr wrap="square" lIns="0" tIns="68072"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FOCUS: ENTRY COSTS</a:t>
            </a:r>
            <a:endParaRPr lang="en-US" sz="900" dirty="0"/>
          </a:p>
        </p:txBody>
      </p:sp>
      <p:sp>
        <p:nvSpPr>
          <p:cNvPr id="14" name="Shape 10"/>
          <p:cNvSpPr/>
          <p:nvPr/>
        </p:nvSpPr>
        <p:spPr>
          <a:xfrm>
            <a:off x="3337303" y="1291233"/>
            <a:ext cx="764381" cy="112514"/>
          </a:xfrm>
          <a:prstGeom prst="rect">
            <a:avLst/>
          </a:prstGeom>
          <a:solidFill>
            <a:srgbClr val="FFFFFF"/>
          </a:solidFill>
          <a:ln/>
        </p:spPr>
        <p:txBody>
          <a:bodyPr/>
          <a:lstStyle/>
          <a:p>
            <a:endParaRPr lang="en-US"/>
          </a:p>
        </p:txBody>
      </p:sp>
      <p:sp>
        <p:nvSpPr>
          <p:cNvPr id="15" name="Text 11"/>
          <p:cNvSpPr/>
          <p:nvPr/>
        </p:nvSpPr>
        <p:spPr>
          <a:xfrm>
            <a:off x="3337303" y="1291233"/>
            <a:ext cx="764381"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FRAMEWORK_02</a:t>
            </a:r>
            <a:endParaRPr lang="en-US" sz="584" dirty="0"/>
          </a:p>
        </p:txBody>
      </p:sp>
      <p:pic>
        <p:nvPicPr>
          <p:cNvPr id="16" name="Image 2" descr="preencoded.png"/>
          <p:cNvPicPr>
            <a:picLocks noChangeAspect="1"/>
          </p:cNvPicPr>
          <p:nvPr/>
        </p:nvPicPr>
        <p:blipFill>
          <a:blip r:embed="rId5"/>
          <a:stretch>
            <a:fillRect/>
          </a:stretch>
        </p:blipFill>
        <p:spPr>
          <a:xfrm>
            <a:off x="4427311" y="1519833"/>
            <a:ext cx="285750" cy="285750"/>
          </a:xfrm>
          <a:prstGeom prst="rect">
            <a:avLst/>
          </a:prstGeom>
        </p:spPr>
      </p:pic>
      <p:sp>
        <p:nvSpPr>
          <p:cNvPr id="17" name="Text 12"/>
          <p:cNvSpPr/>
          <p:nvPr/>
        </p:nvSpPr>
        <p:spPr>
          <a:xfrm>
            <a:off x="3914077" y="1891308"/>
            <a:ext cx="1312219"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Ownership Rights</a:t>
            </a:r>
            <a:endParaRPr lang="en-US" sz="1400" dirty="0"/>
          </a:p>
        </p:txBody>
      </p:sp>
      <p:sp>
        <p:nvSpPr>
          <p:cNvPr id="18" name="Text 13"/>
          <p:cNvSpPr/>
          <p:nvPr/>
        </p:nvSpPr>
        <p:spPr>
          <a:xfrm>
            <a:off x="3337303" y="2394356"/>
            <a:ext cx="2465794"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Clearly defined property titles under the Torrens system. Ownership types include Freehold, 999-year leasehold, and the more common 99-year leasehold.</a:t>
            </a:r>
            <a:endParaRPr lang="en-US" sz="1000" dirty="0"/>
          </a:p>
        </p:txBody>
      </p:sp>
      <p:sp>
        <p:nvSpPr>
          <p:cNvPr id="19" name="Text 14"/>
          <p:cNvSpPr/>
          <p:nvPr/>
        </p:nvSpPr>
        <p:spPr>
          <a:xfrm>
            <a:off x="3337303" y="3241111"/>
            <a:ext cx="2465794" cy="184153"/>
          </a:xfrm>
          <a:prstGeom prst="rect">
            <a:avLst/>
          </a:prstGeom>
          <a:noFill/>
          <a:ln/>
        </p:spPr>
        <p:txBody>
          <a:bodyPr wrap="square" lIns="0" tIns="68072"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FOCUS: TITLE SECURITY</a:t>
            </a:r>
            <a:endParaRPr lang="en-US" sz="900" dirty="0"/>
          </a:p>
        </p:txBody>
      </p:sp>
      <p:sp>
        <p:nvSpPr>
          <p:cNvPr id="20" name="Shape 15"/>
          <p:cNvSpPr/>
          <p:nvPr/>
        </p:nvSpPr>
        <p:spPr>
          <a:xfrm>
            <a:off x="6092419" y="1291233"/>
            <a:ext cx="764381" cy="112514"/>
          </a:xfrm>
          <a:prstGeom prst="rect">
            <a:avLst/>
          </a:prstGeom>
          <a:solidFill>
            <a:srgbClr val="FFFFFF"/>
          </a:solidFill>
          <a:ln/>
        </p:spPr>
        <p:txBody>
          <a:bodyPr/>
          <a:lstStyle/>
          <a:p>
            <a:endParaRPr lang="en-US"/>
          </a:p>
        </p:txBody>
      </p:sp>
      <p:sp>
        <p:nvSpPr>
          <p:cNvPr id="21" name="Text 16"/>
          <p:cNvSpPr/>
          <p:nvPr/>
        </p:nvSpPr>
        <p:spPr>
          <a:xfrm>
            <a:off x="6092419" y="1291233"/>
            <a:ext cx="764381"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FRAMEWORK_03</a:t>
            </a:r>
            <a:endParaRPr lang="en-US" sz="584" dirty="0"/>
          </a:p>
        </p:txBody>
      </p:sp>
      <p:pic>
        <p:nvPicPr>
          <p:cNvPr id="22" name="Image 3" descr="preencoded.png"/>
          <p:cNvPicPr>
            <a:picLocks noChangeAspect="1"/>
          </p:cNvPicPr>
          <p:nvPr/>
        </p:nvPicPr>
        <p:blipFill>
          <a:blip r:embed="rId6"/>
          <a:stretch>
            <a:fillRect/>
          </a:stretch>
        </p:blipFill>
        <p:spPr>
          <a:xfrm>
            <a:off x="7166353" y="1519833"/>
            <a:ext cx="321469" cy="285750"/>
          </a:xfrm>
          <a:prstGeom prst="rect">
            <a:avLst/>
          </a:prstGeom>
        </p:spPr>
      </p:pic>
      <p:sp>
        <p:nvSpPr>
          <p:cNvPr id="23" name="Text 17"/>
          <p:cNvSpPr/>
          <p:nvPr/>
        </p:nvSpPr>
        <p:spPr>
          <a:xfrm>
            <a:off x="6749621" y="1891308"/>
            <a:ext cx="1154933"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Tax Compliance</a:t>
            </a:r>
            <a:endParaRPr lang="en-US" sz="1400" dirty="0"/>
          </a:p>
        </p:txBody>
      </p:sp>
      <p:sp>
        <p:nvSpPr>
          <p:cNvPr id="24" name="Text 18"/>
          <p:cNvSpPr/>
          <p:nvPr/>
        </p:nvSpPr>
        <p:spPr>
          <a:xfrm>
            <a:off x="6092419" y="2394356"/>
            <a:ext cx="2469338" cy="888769"/>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Ongoing obligations including annual Property Tax and Income Tax on rental earnings. Singapore maintains a transparent and efficient tax filing system.</a:t>
            </a:r>
            <a:endParaRPr lang="en-US" sz="1000" dirty="0"/>
          </a:p>
        </p:txBody>
      </p:sp>
      <p:sp>
        <p:nvSpPr>
          <p:cNvPr id="25" name="Text 19"/>
          <p:cNvSpPr/>
          <p:nvPr/>
        </p:nvSpPr>
        <p:spPr>
          <a:xfrm>
            <a:off x="6092419" y="3241111"/>
            <a:ext cx="2469338" cy="184153"/>
          </a:xfrm>
          <a:prstGeom prst="rect">
            <a:avLst/>
          </a:prstGeom>
          <a:noFill/>
          <a:ln/>
        </p:spPr>
        <p:txBody>
          <a:bodyPr wrap="square" lIns="0" tIns="68072"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FOCUS: HOLDING COSTS</a:t>
            </a:r>
            <a:endParaRPr lang="en-US" sz="900" dirty="0"/>
          </a:p>
        </p:txBody>
      </p:sp>
      <p:sp>
        <p:nvSpPr>
          <p:cNvPr id="26" name="Shape 20"/>
          <p:cNvSpPr/>
          <p:nvPr/>
        </p:nvSpPr>
        <p:spPr>
          <a:xfrm>
            <a:off x="7144" y="4779169"/>
            <a:ext cx="9129713" cy="357188"/>
          </a:xfrm>
          <a:prstGeom prst="rect">
            <a:avLst/>
          </a:prstGeom>
          <a:solidFill>
            <a:srgbClr val="000000">
              <a:alpha val="0"/>
            </a:srgbClr>
          </a:solidFill>
          <a:ln/>
        </p:spPr>
        <p:txBody>
          <a:bodyPr/>
          <a:lstStyle/>
          <a:p>
            <a:endParaRPr lang="en-US"/>
          </a:p>
        </p:txBody>
      </p:sp>
      <p:sp>
        <p:nvSpPr>
          <p:cNvPr id="27" name="Shape 21"/>
          <p:cNvSpPr/>
          <p:nvPr/>
        </p:nvSpPr>
        <p:spPr>
          <a:xfrm>
            <a:off x="7144" y="4779169"/>
            <a:ext cx="9129713" cy="3572"/>
          </a:xfrm>
          <a:prstGeom prst="rect">
            <a:avLst/>
          </a:prstGeom>
          <a:solidFill>
            <a:srgbClr val="000000"/>
          </a:solidFill>
          <a:ln/>
        </p:spPr>
        <p:txBody>
          <a:bodyPr/>
          <a:lstStyle/>
          <a:p>
            <a:endParaRPr lang="en-US"/>
          </a:p>
        </p:txBody>
      </p:sp>
      <p:sp>
        <p:nvSpPr>
          <p:cNvPr id="28" name="Text 22"/>
          <p:cNvSpPr/>
          <p:nvPr/>
        </p:nvSpPr>
        <p:spPr>
          <a:xfrm>
            <a:off x="435769" y="4864894"/>
            <a:ext cx="1153716" cy="271463"/>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30" name="Text 24">
            <a:extLst>
              <a:ext uri="{FF2B5EF4-FFF2-40B4-BE49-F238E27FC236}">
                <a16:creationId xmlns:a16="http://schemas.microsoft.com/office/drawing/2014/main" id="{66277839-CBA8-97B6-E4C5-948CCD3F62E3}"/>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24</a:t>
            </a:r>
            <a:endParaRPr lang="en-US" sz="727"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614613" cy="357188"/>
          </a:xfrm>
          <a:prstGeom prst="rect">
            <a:avLst/>
          </a:prstGeom>
          <a:solidFill>
            <a:srgbClr val="000000"/>
          </a:solidFill>
          <a:ln/>
        </p:spPr>
        <p:txBody>
          <a:bodyPr/>
          <a:lstStyle/>
          <a:p>
            <a:endParaRPr lang="en-US"/>
          </a:p>
        </p:txBody>
      </p:sp>
      <p:sp>
        <p:nvSpPr>
          <p:cNvPr id="4" name="Text 1"/>
          <p:cNvSpPr/>
          <p:nvPr/>
        </p:nvSpPr>
        <p:spPr>
          <a:xfrm>
            <a:off x="7144" y="7144"/>
            <a:ext cx="2614613"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TAX FRAMEWORK // ABSD-01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578644" y="650081"/>
            <a:ext cx="798671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Additional Buyer's Stamp Duty (ABSD)</a:t>
            </a:r>
            <a:endParaRPr lang="en-US" sz="2436" dirty="0"/>
          </a:p>
        </p:txBody>
      </p:sp>
      <p:sp>
        <p:nvSpPr>
          <p:cNvPr id="8" name="Shape 5"/>
          <p:cNvSpPr/>
          <p:nvPr/>
        </p:nvSpPr>
        <p:spPr>
          <a:xfrm>
            <a:off x="796528" y="1291233"/>
            <a:ext cx="1230511" cy="112514"/>
          </a:xfrm>
          <a:prstGeom prst="rect">
            <a:avLst/>
          </a:prstGeom>
          <a:solidFill>
            <a:srgbClr val="FFFFFF"/>
          </a:solidFill>
          <a:ln/>
        </p:spPr>
        <p:txBody>
          <a:bodyPr/>
          <a:lstStyle/>
          <a:p>
            <a:endParaRPr lang="en-US"/>
          </a:p>
        </p:txBody>
      </p:sp>
      <p:sp>
        <p:nvSpPr>
          <p:cNvPr id="9" name="Text 6"/>
          <p:cNvSpPr/>
          <p:nvPr/>
        </p:nvSpPr>
        <p:spPr>
          <a:xfrm>
            <a:off x="796528" y="1291233"/>
            <a:ext cx="1230511" cy="112514"/>
          </a:xfrm>
          <a:prstGeom prst="rect">
            <a:avLst/>
          </a:prstGeom>
          <a:noFill/>
          <a:ln/>
        </p:spPr>
        <p:txBody>
          <a:bodyPr wrap="none" lIns="85090" tIns="0" rIns="85090" bIns="0" rtlCol="0" anchor="t">
            <a:spAutoFit/>
          </a:bodyPr>
          <a:lstStyle/>
          <a:p>
            <a:pPr marL="0" indent="0" algn="ctr">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STANDARD_FOREIGN_RATE</a:t>
            </a:r>
            <a:endParaRPr lang="en-US" sz="584" dirty="0"/>
          </a:p>
        </p:txBody>
      </p:sp>
      <p:sp>
        <p:nvSpPr>
          <p:cNvPr id="10" name="Text 7"/>
          <p:cNvSpPr/>
          <p:nvPr/>
        </p:nvSpPr>
        <p:spPr>
          <a:xfrm>
            <a:off x="3833816" y="1662708"/>
            <a:ext cx="1476366" cy="877484"/>
          </a:xfrm>
          <a:prstGeom prst="rect">
            <a:avLst/>
          </a:prstGeom>
          <a:noFill/>
          <a:ln/>
        </p:spPr>
        <p:txBody>
          <a:bodyPr wrap="none" lIns="0" tIns="0" rIns="0" bIns="0" rtlCol="0" anchor="t">
            <a:spAutoFit/>
          </a:bodyPr>
          <a:lstStyle/>
          <a:p>
            <a:pPr marL="0" indent="0" algn="ctr">
              <a:lnSpc>
                <a:spcPts val="6800"/>
              </a:lnSpc>
              <a:buNone/>
            </a:pPr>
            <a:r>
              <a:rPr lang="en-US" sz="6600" b="1" dirty="0">
                <a:solidFill>
                  <a:srgbClr val="0052CC"/>
                </a:solidFill>
                <a:latin typeface="Space Grotesk" pitchFamily="34" charset="0"/>
                <a:ea typeface="Space Grotesk" pitchFamily="34" charset="-122"/>
                <a:cs typeface="Space Grotesk" pitchFamily="34" charset="-120"/>
              </a:rPr>
              <a:t>60%</a:t>
            </a:r>
            <a:endParaRPr lang="en-US" sz="6600" dirty="0"/>
          </a:p>
        </p:txBody>
      </p:sp>
      <p:sp>
        <p:nvSpPr>
          <p:cNvPr id="11" name="Text 8"/>
          <p:cNvSpPr/>
          <p:nvPr/>
        </p:nvSpPr>
        <p:spPr>
          <a:xfrm>
            <a:off x="3740554" y="2591395"/>
            <a:ext cx="1662891" cy="194540"/>
          </a:xfrm>
          <a:prstGeom prst="rect">
            <a:avLst/>
          </a:prstGeom>
          <a:noFill/>
          <a:ln/>
        </p:spPr>
        <p:txBody>
          <a:bodyPr wrap="none" lIns="0" tIns="0" rIns="0" bIns="0" rtlCol="0" anchor="t">
            <a:spAutoFit/>
          </a:bodyPr>
          <a:lstStyle/>
          <a:p>
            <a:pPr marL="0" indent="0" algn="ctr">
              <a:lnSpc>
                <a:spcPts val="1600"/>
              </a:lnSpc>
              <a:buNone/>
            </a:pPr>
            <a:r>
              <a:rPr lang="en-US" sz="1200" b="1" kern="0" spc="2" dirty="0">
                <a:solidFill>
                  <a:srgbClr val="000000"/>
                </a:solidFill>
                <a:latin typeface="JetBrains Mono" pitchFamily="34" charset="0"/>
                <a:ea typeface="JetBrains Mono" pitchFamily="34" charset="-122"/>
                <a:cs typeface="JetBrains Mono" pitchFamily="34" charset="-120"/>
              </a:rPr>
              <a:t>FOR FOREIGN NATIONALS</a:t>
            </a:r>
            <a:endParaRPr lang="en-US" sz="1200" dirty="0"/>
          </a:p>
        </p:txBody>
      </p:sp>
      <p:sp>
        <p:nvSpPr>
          <p:cNvPr id="12" name="Text 9"/>
          <p:cNvSpPr/>
          <p:nvPr/>
        </p:nvSpPr>
        <p:spPr>
          <a:xfrm>
            <a:off x="1714500" y="3032522"/>
            <a:ext cx="5715000" cy="1071563"/>
          </a:xfrm>
          <a:prstGeom prst="rect">
            <a:avLst/>
          </a:prstGeom>
          <a:noFill/>
          <a:ln/>
        </p:spPr>
        <p:txBody>
          <a:bodyPr wrap="square" lIns="0" tIns="0" rIns="0" bIns="0" rtlCol="0" anchor="t">
            <a:spAutoFit/>
          </a:bodyPr>
          <a:lstStyle/>
          <a:p>
            <a:pPr marL="0" indent="0" algn="ctr">
              <a:lnSpc>
                <a:spcPts val="1700"/>
              </a:lnSpc>
              <a:buNone/>
            </a:pPr>
            <a:r>
              <a:rPr lang="en-US" sz="1100" dirty="0">
                <a:solidFill>
                  <a:srgbClr val="4A4A4A"/>
                </a:solidFill>
                <a:latin typeface="DM Sans" pitchFamily="34" charset="0"/>
                <a:ea typeface="DM Sans" pitchFamily="34" charset="-122"/>
                <a:cs typeface="DM Sans" pitchFamily="34" charset="-120"/>
              </a:rPr>
              <a:t>As of April 2023, the standard ABSD rate for any residential property purchase by a foreign national is 60% of the purchase price or market value, whichever is higher. 
 This measure is designed to prioritize housing for citizens and manage the influx of foreign capital into the residential market.</a:t>
            </a:r>
            <a:endParaRPr lang="en-US" sz="1100" dirty="0"/>
          </a:p>
        </p:txBody>
      </p:sp>
      <p:sp>
        <p:nvSpPr>
          <p:cNvPr id="13" name="Shape 10"/>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14" name="Shape 11"/>
          <p:cNvSpPr/>
          <p:nvPr/>
        </p:nvSpPr>
        <p:spPr>
          <a:xfrm>
            <a:off x="7144" y="4561284"/>
            <a:ext cx="9129713" cy="3572"/>
          </a:xfrm>
          <a:prstGeom prst="rect">
            <a:avLst/>
          </a:prstGeom>
          <a:solidFill>
            <a:srgbClr val="000000"/>
          </a:solidFill>
          <a:ln/>
        </p:spPr>
        <p:txBody>
          <a:bodyPr/>
          <a:lstStyle/>
          <a:p>
            <a:endParaRPr lang="en-US"/>
          </a:p>
        </p:txBody>
      </p:sp>
      <p:sp>
        <p:nvSpPr>
          <p:cNvPr id="15" name="Text 12"/>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17" name="Text 24">
            <a:extLst>
              <a:ext uri="{FF2B5EF4-FFF2-40B4-BE49-F238E27FC236}">
                <a16:creationId xmlns:a16="http://schemas.microsoft.com/office/drawing/2014/main" id="{368DCE76-D04B-52BD-9F2B-4BACA3BF9407}"/>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25</a:t>
            </a:r>
            <a:endParaRPr lang="en-US" sz="727"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523530" cy="357188"/>
          </a:xfrm>
          <a:prstGeom prst="rect">
            <a:avLst/>
          </a:prstGeom>
          <a:solidFill>
            <a:srgbClr val="000000"/>
          </a:solidFill>
          <a:ln/>
        </p:spPr>
        <p:txBody>
          <a:bodyPr/>
          <a:lstStyle/>
          <a:p>
            <a:endParaRPr lang="en-US"/>
          </a:p>
        </p:txBody>
      </p:sp>
      <p:sp>
        <p:nvSpPr>
          <p:cNvPr id="4" name="Text 1"/>
          <p:cNvSpPr/>
          <p:nvPr/>
        </p:nvSpPr>
        <p:spPr>
          <a:xfrm>
            <a:off x="7144" y="7144"/>
            <a:ext cx="2523530"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TAX FRAMEWORK // FTA-01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US Citizens &amp; the FTA Advantage</a:t>
            </a:r>
            <a:endParaRPr lang="en-US" sz="2436" dirty="0"/>
          </a:p>
        </p:txBody>
      </p:sp>
      <p:sp>
        <p:nvSpPr>
          <p:cNvPr id="8" name="Shape 5"/>
          <p:cNvSpPr/>
          <p:nvPr/>
        </p:nvSpPr>
        <p:spPr>
          <a:xfrm>
            <a:off x="582216" y="1291233"/>
            <a:ext cx="1437680" cy="112514"/>
          </a:xfrm>
          <a:prstGeom prst="rect">
            <a:avLst/>
          </a:prstGeom>
          <a:solidFill>
            <a:srgbClr val="FFFFFF"/>
          </a:solidFill>
          <a:ln/>
        </p:spPr>
        <p:txBody>
          <a:bodyPr/>
          <a:lstStyle/>
          <a:p>
            <a:endParaRPr lang="en-US"/>
          </a:p>
        </p:txBody>
      </p:sp>
      <p:sp>
        <p:nvSpPr>
          <p:cNvPr id="9" name="Text 6"/>
          <p:cNvSpPr/>
          <p:nvPr/>
        </p:nvSpPr>
        <p:spPr>
          <a:xfrm>
            <a:off x="582216" y="1291233"/>
            <a:ext cx="1437680" cy="112514"/>
          </a:xfrm>
          <a:prstGeom prst="rect">
            <a:avLst/>
          </a:prstGeom>
          <a:noFill/>
          <a:ln/>
        </p:spPr>
        <p:txBody>
          <a:bodyPr wrap="none" lIns="85090" tIns="0" rIns="85090" bIns="0" rtlCol="0" anchor="t">
            <a:spAutoFit/>
          </a:bodyPr>
          <a:lstStyle/>
          <a:p>
            <a:pPr marL="0" indent="0" algn="ctr">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STANDARD_FOREIGN_INVESTOR</a:t>
            </a:r>
            <a:endParaRPr lang="en-US" sz="584" dirty="0"/>
          </a:p>
        </p:txBody>
      </p:sp>
      <p:sp>
        <p:nvSpPr>
          <p:cNvPr id="10" name="Text 7"/>
          <p:cNvSpPr/>
          <p:nvPr/>
        </p:nvSpPr>
        <p:spPr>
          <a:xfrm>
            <a:off x="1828915" y="2185095"/>
            <a:ext cx="1207062" cy="702180"/>
          </a:xfrm>
          <a:prstGeom prst="rect">
            <a:avLst/>
          </a:prstGeom>
          <a:noFill/>
          <a:ln/>
        </p:spPr>
        <p:txBody>
          <a:bodyPr wrap="none" lIns="0" tIns="0" rIns="0" bIns="0" rtlCol="0" anchor="t">
            <a:spAutoFit/>
          </a:bodyPr>
          <a:lstStyle/>
          <a:p>
            <a:pPr marL="0" indent="0" algn="ctr">
              <a:lnSpc>
                <a:spcPts val="5400"/>
              </a:lnSpc>
              <a:buNone/>
            </a:pPr>
            <a:r>
              <a:rPr lang="en-US" sz="5400" b="1" dirty="0">
                <a:solidFill>
                  <a:srgbClr val="4A4A4A"/>
                </a:solidFill>
                <a:latin typeface="Space Grotesk" pitchFamily="34" charset="0"/>
                <a:ea typeface="Space Grotesk" pitchFamily="34" charset="-122"/>
                <a:cs typeface="Space Grotesk" pitchFamily="34" charset="-120"/>
              </a:rPr>
              <a:t>60%</a:t>
            </a:r>
            <a:endParaRPr lang="en-US" sz="5400" dirty="0"/>
          </a:p>
        </p:txBody>
      </p:sp>
      <p:sp>
        <p:nvSpPr>
          <p:cNvPr id="11" name="Text 8"/>
          <p:cNvSpPr/>
          <p:nvPr/>
        </p:nvSpPr>
        <p:spPr>
          <a:xfrm>
            <a:off x="2068469" y="2942332"/>
            <a:ext cx="727955" cy="145874"/>
          </a:xfrm>
          <a:prstGeom prst="rect">
            <a:avLst/>
          </a:prstGeom>
          <a:noFill/>
          <a:ln/>
        </p:spPr>
        <p:txBody>
          <a:bodyPr wrap="none" lIns="0" tIns="0" rIns="0" bIns="0" rtlCol="0" anchor="t">
            <a:spAutoFit/>
          </a:bodyPr>
          <a:lstStyle/>
          <a:p>
            <a:pPr marL="0" indent="0" algn="ctr">
              <a:lnSpc>
                <a:spcPts val="1200"/>
              </a:lnSpc>
              <a:buNone/>
            </a:pPr>
            <a:r>
              <a:rPr lang="en-US" sz="900" b="1" kern="0" spc="1" dirty="0">
                <a:solidFill>
                  <a:srgbClr val="000000"/>
                </a:solidFill>
                <a:latin typeface="JetBrains Mono" pitchFamily="34" charset="0"/>
                <a:ea typeface="JetBrains Mono" pitchFamily="34" charset="-122"/>
                <a:cs typeface="JetBrains Mono" pitchFamily="34" charset="-120"/>
              </a:rPr>
              <a:t>ABSD LIABILITY</a:t>
            </a:r>
            <a:endParaRPr lang="en-US" sz="900" dirty="0"/>
          </a:p>
        </p:txBody>
      </p:sp>
      <p:sp>
        <p:nvSpPr>
          <p:cNvPr id="12" name="Text 9"/>
          <p:cNvSpPr/>
          <p:nvPr/>
        </p:nvSpPr>
        <p:spPr>
          <a:xfrm>
            <a:off x="653653" y="3254871"/>
            <a:ext cx="3557588" cy="346570"/>
          </a:xfrm>
          <a:prstGeom prst="rect">
            <a:avLst/>
          </a:prstGeom>
          <a:noFill/>
          <a:ln/>
        </p:spPr>
        <p:txBody>
          <a:bodyPr wrap="square" lIns="0" tIns="0" rIns="0" bIns="0" rtlCol="0" anchor="t">
            <a:spAutoFit/>
          </a:bodyPr>
          <a:lstStyle/>
          <a:p>
            <a:pPr marL="0" indent="0" algn="ctr">
              <a:lnSpc>
                <a:spcPts val="1400"/>
              </a:lnSpc>
              <a:buNone/>
            </a:pPr>
            <a:r>
              <a:rPr lang="en-US" sz="900" dirty="0">
                <a:solidFill>
                  <a:srgbClr val="4A4A4A"/>
                </a:solidFill>
                <a:latin typeface="DM Sans" pitchFamily="34" charset="0"/>
                <a:ea typeface="DM Sans" pitchFamily="34" charset="-122"/>
                <a:cs typeface="DM Sans" pitchFamily="34" charset="-120"/>
              </a:rPr>
              <a:t>Standard rate applicable to all foreign nationals and entities purchasing residential property in Singapore.</a:t>
            </a:r>
            <a:endParaRPr lang="en-US" sz="900" dirty="0"/>
          </a:p>
        </p:txBody>
      </p:sp>
      <p:sp>
        <p:nvSpPr>
          <p:cNvPr id="13" name="Shape 10"/>
          <p:cNvSpPr/>
          <p:nvPr/>
        </p:nvSpPr>
        <p:spPr>
          <a:xfrm>
            <a:off x="4714875" y="1373386"/>
            <a:ext cx="3993356" cy="2936081"/>
          </a:xfrm>
          <a:prstGeom prst="rect">
            <a:avLst/>
          </a:prstGeom>
          <a:solidFill>
            <a:srgbClr val="F0F4FF"/>
          </a:solidFill>
          <a:ln/>
        </p:spPr>
        <p:txBody>
          <a:bodyPr/>
          <a:lstStyle/>
          <a:p>
            <a:endParaRPr lang="en-US"/>
          </a:p>
        </p:txBody>
      </p:sp>
      <p:sp>
        <p:nvSpPr>
          <p:cNvPr id="14" name="Shape 11"/>
          <p:cNvSpPr/>
          <p:nvPr/>
        </p:nvSpPr>
        <p:spPr>
          <a:xfrm>
            <a:off x="4714875" y="1373386"/>
            <a:ext cx="3993356" cy="3572"/>
          </a:xfrm>
          <a:prstGeom prst="rect">
            <a:avLst/>
          </a:prstGeom>
          <a:solidFill>
            <a:srgbClr val="0052CC"/>
          </a:solidFill>
          <a:ln/>
        </p:spPr>
        <p:txBody>
          <a:bodyPr/>
          <a:lstStyle/>
          <a:p>
            <a:endParaRPr lang="en-US"/>
          </a:p>
        </p:txBody>
      </p:sp>
      <p:sp>
        <p:nvSpPr>
          <p:cNvPr id="15" name="Shape 12"/>
          <p:cNvSpPr/>
          <p:nvPr/>
        </p:nvSpPr>
        <p:spPr>
          <a:xfrm>
            <a:off x="8704659" y="1373386"/>
            <a:ext cx="3572" cy="2936081"/>
          </a:xfrm>
          <a:prstGeom prst="rect">
            <a:avLst/>
          </a:prstGeom>
          <a:solidFill>
            <a:srgbClr val="0052CC"/>
          </a:solidFill>
          <a:ln/>
        </p:spPr>
        <p:txBody>
          <a:bodyPr/>
          <a:lstStyle/>
          <a:p>
            <a:endParaRPr lang="en-US"/>
          </a:p>
        </p:txBody>
      </p:sp>
      <p:sp>
        <p:nvSpPr>
          <p:cNvPr id="16" name="Shape 13"/>
          <p:cNvSpPr/>
          <p:nvPr/>
        </p:nvSpPr>
        <p:spPr>
          <a:xfrm>
            <a:off x="4714875" y="4305895"/>
            <a:ext cx="3993356" cy="3572"/>
          </a:xfrm>
          <a:prstGeom prst="rect">
            <a:avLst/>
          </a:prstGeom>
          <a:solidFill>
            <a:srgbClr val="0052CC"/>
          </a:solidFill>
          <a:ln/>
        </p:spPr>
        <p:txBody>
          <a:bodyPr/>
          <a:lstStyle/>
          <a:p>
            <a:endParaRPr lang="en-US"/>
          </a:p>
        </p:txBody>
      </p:sp>
      <p:sp>
        <p:nvSpPr>
          <p:cNvPr id="17" name="Shape 14"/>
          <p:cNvSpPr/>
          <p:nvPr/>
        </p:nvSpPr>
        <p:spPr>
          <a:xfrm>
            <a:off x="4714875" y="1373386"/>
            <a:ext cx="3572" cy="2936081"/>
          </a:xfrm>
          <a:prstGeom prst="rect">
            <a:avLst/>
          </a:prstGeom>
          <a:solidFill>
            <a:srgbClr val="0052CC"/>
          </a:solidFill>
          <a:ln/>
        </p:spPr>
        <p:txBody>
          <a:bodyPr/>
          <a:lstStyle/>
          <a:p>
            <a:endParaRPr lang="en-US"/>
          </a:p>
        </p:txBody>
      </p:sp>
      <p:sp>
        <p:nvSpPr>
          <p:cNvPr id="18" name="Shape 15"/>
          <p:cNvSpPr/>
          <p:nvPr/>
        </p:nvSpPr>
        <p:spPr>
          <a:xfrm>
            <a:off x="4857750" y="1287661"/>
            <a:ext cx="1178719" cy="112514"/>
          </a:xfrm>
          <a:prstGeom prst="rect">
            <a:avLst/>
          </a:prstGeom>
          <a:solidFill>
            <a:srgbClr val="F0F4FF"/>
          </a:solidFill>
          <a:ln/>
        </p:spPr>
        <p:txBody>
          <a:bodyPr/>
          <a:lstStyle/>
          <a:p>
            <a:endParaRPr lang="en-US"/>
          </a:p>
        </p:txBody>
      </p:sp>
      <p:sp>
        <p:nvSpPr>
          <p:cNvPr id="19" name="Text 16"/>
          <p:cNvSpPr/>
          <p:nvPr/>
        </p:nvSpPr>
        <p:spPr>
          <a:xfrm>
            <a:off x="4857750" y="1287661"/>
            <a:ext cx="1178719" cy="112514"/>
          </a:xfrm>
          <a:prstGeom prst="rect">
            <a:avLst/>
          </a:prstGeom>
          <a:noFill/>
          <a:ln/>
        </p:spPr>
        <p:txBody>
          <a:bodyPr wrap="none" lIns="85090" tIns="0" rIns="85090" bIns="0" rtlCol="0" anchor="t">
            <a:spAutoFit/>
          </a:bodyPr>
          <a:lstStyle/>
          <a:p>
            <a:pPr marL="0" indent="0" algn="ctr">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US_CITIZEN_ADVANTAGE</a:t>
            </a:r>
            <a:endParaRPr lang="en-US" sz="584" dirty="0"/>
          </a:p>
        </p:txBody>
      </p:sp>
      <p:sp>
        <p:nvSpPr>
          <p:cNvPr id="20" name="Text 17"/>
          <p:cNvSpPr/>
          <p:nvPr/>
        </p:nvSpPr>
        <p:spPr>
          <a:xfrm>
            <a:off x="6283551" y="1990427"/>
            <a:ext cx="856004" cy="702180"/>
          </a:xfrm>
          <a:prstGeom prst="rect">
            <a:avLst/>
          </a:prstGeom>
          <a:noFill/>
          <a:ln/>
        </p:spPr>
        <p:txBody>
          <a:bodyPr wrap="none" lIns="0" tIns="0" rIns="0" bIns="0" rtlCol="0" anchor="t">
            <a:spAutoFit/>
          </a:bodyPr>
          <a:lstStyle/>
          <a:p>
            <a:pPr marL="0" indent="0" algn="ctr">
              <a:lnSpc>
                <a:spcPts val="5400"/>
              </a:lnSpc>
              <a:buNone/>
            </a:pPr>
            <a:r>
              <a:rPr lang="en-US" sz="5400" b="1" dirty="0">
                <a:solidFill>
                  <a:srgbClr val="0052CC"/>
                </a:solidFill>
                <a:latin typeface="Space Grotesk" pitchFamily="34" charset="0"/>
                <a:ea typeface="Space Grotesk" pitchFamily="34" charset="-122"/>
                <a:cs typeface="Space Grotesk" pitchFamily="34" charset="-120"/>
              </a:rPr>
              <a:t>0%</a:t>
            </a:r>
            <a:endParaRPr lang="en-US" sz="5400" dirty="0"/>
          </a:p>
        </p:txBody>
      </p:sp>
      <p:sp>
        <p:nvSpPr>
          <p:cNvPr id="21" name="Text 18"/>
          <p:cNvSpPr/>
          <p:nvPr/>
        </p:nvSpPr>
        <p:spPr>
          <a:xfrm>
            <a:off x="6318657" y="2747665"/>
            <a:ext cx="785792" cy="145874"/>
          </a:xfrm>
          <a:prstGeom prst="rect">
            <a:avLst/>
          </a:prstGeom>
          <a:noFill/>
          <a:ln/>
        </p:spPr>
        <p:txBody>
          <a:bodyPr wrap="none" lIns="0" tIns="0" rIns="0" bIns="0" rtlCol="0" anchor="t">
            <a:spAutoFit/>
          </a:bodyPr>
          <a:lstStyle/>
          <a:p>
            <a:pPr marL="0" indent="0" algn="ctr">
              <a:lnSpc>
                <a:spcPts val="1200"/>
              </a:lnSpc>
              <a:buNone/>
            </a:pPr>
            <a:r>
              <a:rPr lang="en-US" sz="900" b="1" kern="0" spc="1" dirty="0">
                <a:solidFill>
                  <a:srgbClr val="000000"/>
                </a:solidFill>
                <a:latin typeface="JetBrains Mono" pitchFamily="34" charset="0"/>
                <a:ea typeface="JetBrains Mono" pitchFamily="34" charset="-122"/>
                <a:cs typeface="JetBrains Mono" pitchFamily="34" charset="-120"/>
              </a:rPr>
              <a:t>ABSD LIABILITY*</a:t>
            </a:r>
            <a:endParaRPr lang="en-US" sz="900" dirty="0"/>
          </a:p>
        </p:txBody>
      </p:sp>
      <p:sp>
        <p:nvSpPr>
          <p:cNvPr id="22" name="Text 19"/>
          <p:cNvSpPr/>
          <p:nvPr/>
        </p:nvSpPr>
        <p:spPr>
          <a:xfrm>
            <a:off x="4929188" y="3060204"/>
            <a:ext cx="3564731" cy="346570"/>
          </a:xfrm>
          <a:prstGeom prst="rect">
            <a:avLst/>
          </a:prstGeom>
          <a:noFill/>
          <a:ln/>
        </p:spPr>
        <p:txBody>
          <a:bodyPr wrap="square" lIns="0" tIns="0" rIns="0" bIns="0" rtlCol="0" anchor="t">
            <a:spAutoFit/>
          </a:bodyPr>
          <a:lstStyle/>
          <a:p>
            <a:pPr marL="0" indent="0" algn="ctr">
              <a:lnSpc>
                <a:spcPts val="1400"/>
              </a:lnSpc>
              <a:buNone/>
            </a:pPr>
            <a:r>
              <a:rPr lang="en-US" sz="900" dirty="0">
                <a:solidFill>
                  <a:srgbClr val="4A4A4A"/>
                </a:solidFill>
                <a:latin typeface="DM Sans" pitchFamily="34" charset="0"/>
                <a:ea typeface="DM Sans" pitchFamily="34" charset="-122"/>
                <a:cs typeface="DM Sans" pitchFamily="34" charset="-120"/>
              </a:rPr>
              <a:t>Under the US-Singapore Free Trade Agreement (USSFTA), US Citizens are accorded the same treatment as Singapore Citizens.</a:t>
            </a:r>
            <a:endParaRPr lang="en-US" sz="900" dirty="0"/>
          </a:p>
        </p:txBody>
      </p:sp>
      <p:sp>
        <p:nvSpPr>
          <p:cNvPr id="23" name="Text 20"/>
          <p:cNvSpPr/>
          <p:nvPr/>
        </p:nvSpPr>
        <p:spPr>
          <a:xfrm>
            <a:off x="5588198" y="3660279"/>
            <a:ext cx="2246709" cy="246459"/>
          </a:xfrm>
          <a:prstGeom prst="rect">
            <a:avLst/>
          </a:prstGeom>
          <a:noFill/>
          <a:ln/>
        </p:spPr>
        <p:txBody>
          <a:bodyPr wrap="square" lIns="0" tIns="127508" rIns="0" bIns="0" rtlCol="0" anchor="t">
            <a:spAutoFit/>
          </a:bodyPr>
          <a:lstStyle/>
          <a:p>
            <a:pPr marL="0" indent="0" algn="ctr">
              <a:lnSpc>
                <a:spcPts val="900"/>
              </a:lnSpc>
              <a:buNone/>
            </a:pPr>
            <a:r>
              <a:rPr lang="en-US" sz="800" b="1" dirty="0">
                <a:solidFill>
                  <a:srgbClr val="0052CC"/>
                </a:solidFill>
                <a:latin typeface="JetBrains Mono" pitchFamily="34" charset="0"/>
                <a:ea typeface="JetBrains Mono" pitchFamily="34" charset="-122"/>
                <a:cs typeface="JetBrains Mono" pitchFamily="34" charset="-120"/>
              </a:rPr>
              <a:t>&gt; *FOR THE FIRST RESIDENTIAL PROPERTY</a:t>
            </a:r>
            <a:endParaRPr lang="en-US" sz="800" dirty="0"/>
          </a:p>
        </p:txBody>
      </p:sp>
      <p:sp>
        <p:nvSpPr>
          <p:cNvPr id="24" name="Shape 21"/>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25" name="Shape 22"/>
          <p:cNvSpPr/>
          <p:nvPr/>
        </p:nvSpPr>
        <p:spPr>
          <a:xfrm>
            <a:off x="7144" y="4561284"/>
            <a:ext cx="9129713" cy="3572"/>
          </a:xfrm>
          <a:prstGeom prst="rect">
            <a:avLst/>
          </a:prstGeom>
          <a:solidFill>
            <a:srgbClr val="000000"/>
          </a:solidFill>
          <a:ln/>
        </p:spPr>
        <p:txBody>
          <a:bodyPr/>
          <a:lstStyle/>
          <a:p>
            <a:endParaRPr lang="en-US"/>
          </a:p>
        </p:txBody>
      </p:sp>
      <p:sp>
        <p:nvSpPr>
          <p:cNvPr id="26" name="Text 23"/>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28" name="Text 24">
            <a:extLst>
              <a:ext uri="{FF2B5EF4-FFF2-40B4-BE49-F238E27FC236}">
                <a16:creationId xmlns:a16="http://schemas.microsoft.com/office/drawing/2014/main" id="{81E4D3C4-110E-0409-2EF5-B98952E34716}"/>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26</a:t>
            </a:r>
            <a:endParaRPr lang="en-US" sz="727"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3" name="Image 1" descr="preencoded.png"/>
          <p:cNvPicPr>
            <a:picLocks noChangeAspect="1"/>
          </p:cNvPicPr>
          <p:nvPr/>
        </p:nvPicPr>
        <p:blipFill>
          <a:blip r:embed="rId4"/>
          <a:stretch>
            <a:fillRect/>
          </a:stretch>
        </p:blipFill>
        <p:spPr>
          <a:xfrm>
            <a:off x="7144" y="7144"/>
            <a:ext cx="3571875" cy="5114925"/>
          </a:xfrm>
          <a:prstGeom prst="rect">
            <a:avLst/>
          </a:prstGeom>
        </p:spPr>
      </p:pic>
      <p:sp>
        <p:nvSpPr>
          <p:cNvPr id="4" name="Text 0"/>
          <p:cNvSpPr/>
          <p:nvPr/>
        </p:nvSpPr>
        <p:spPr>
          <a:xfrm>
            <a:off x="4007644" y="435769"/>
            <a:ext cx="4557713" cy="132159"/>
          </a:xfrm>
          <a:prstGeom prst="rect">
            <a:avLst/>
          </a:prstGeom>
          <a:noFill/>
          <a:ln/>
        </p:spPr>
        <p:txBody>
          <a:bodyPr wrap="none" lIns="0" tIns="0" rIns="0" bIns="0" rtlCol="0" anchor="t">
            <a:spAutoFit/>
          </a:bodyPr>
          <a:lstStyle/>
          <a:p>
            <a:pPr marL="0" indent="0" algn="l">
              <a:lnSpc>
                <a:spcPts val="900"/>
              </a:lnSpc>
              <a:buNone/>
            </a:pPr>
            <a:r>
              <a:rPr lang="en-US" sz="727" kern="0" spc="2" dirty="0">
                <a:solidFill>
                  <a:srgbClr val="D4AF37"/>
                </a:solidFill>
                <a:latin typeface="JetBrains Mono" pitchFamily="34" charset="0"/>
                <a:ea typeface="JetBrains Mono" pitchFamily="34" charset="-122"/>
                <a:cs typeface="JetBrains Mono" pitchFamily="34" charset="-120"/>
              </a:rPr>
              <a:t>TAX FRAMEWORK // 03</a:t>
            </a:r>
            <a:endParaRPr lang="en-US" sz="727" dirty="0"/>
          </a:p>
        </p:txBody>
      </p:sp>
      <p:sp>
        <p:nvSpPr>
          <p:cNvPr id="5" name="Text 1"/>
          <p:cNvSpPr/>
          <p:nvPr/>
        </p:nvSpPr>
        <p:spPr>
          <a:xfrm>
            <a:off x="4007644" y="710803"/>
            <a:ext cx="4557713" cy="660071"/>
          </a:xfrm>
          <a:prstGeom prst="rect">
            <a:avLst/>
          </a:prstGeom>
          <a:noFill/>
          <a:ln/>
        </p:spPr>
        <p:txBody>
          <a:bodyPr wrap="square" lIns="0" tIns="0" rIns="0" bIns="0" rtlCol="0" anchor="t">
            <a:spAutoFit/>
          </a:bodyPr>
          <a:lstStyle/>
          <a:p>
            <a:pPr marL="0" indent="0" algn="l">
              <a:lnSpc>
                <a:spcPts val="2600"/>
              </a:lnSpc>
              <a:buNone/>
            </a:pPr>
            <a:r>
              <a:rPr lang="en-US" sz="2121" b="1" dirty="0">
                <a:solidFill>
                  <a:srgbClr val="001F3F"/>
                </a:solidFill>
                <a:latin typeface="Space Grotesk" pitchFamily="34" charset="0"/>
                <a:ea typeface="Space Grotesk" pitchFamily="34" charset="-122"/>
                <a:cs typeface="Space Grotesk" pitchFamily="34" charset="-120"/>
              </a:rPr>
              <a:t>The US-Singapore FTA Advantage</a:t>
            </a:r>
            <a:endParaRPr lang="en-US" sz="2121" dirty="0"/>
          </a:p>
        </p:txBody>
      </p:sp>
      <p:sp>
        <p:nvSpPr>
          <p:cNvPr id="6" name="Text 2"/>
          <p:cNvSpPr/>
          <p:nvPr/>
        </p:nvSpPr>
        <p:spPr>
          <a:xfrm>
            <a:off x="4164806" y="1585187"/>
            <a:ext cx="4400550"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001F3F"/>
                </a:solidFill>
                <a:latin typeface="Space Grotesk" pitchFamily="34" charset="0"/>
                <a:ea typeface="Space Grotesk" pitchFamily="34" charset="-122"/>
                <a:cs typeface="Space Grotesk" pitchFamily="34" charset="-120"/>
              </a:rPr>
              <a:t>ABSD Remission for US Citizens</a:t>
            </a:r>
            <a:endParaRPr lang="en-US" sz="1090" dirty="0"/>
          </a:p>
        </p:txBody>
      </p:sp>
      <p:sp>
        <p:nvSpPr>
          <p:cNvPr id="7" name="Text 3"/>
          <p:cNvSpPr/>
          <p:nvPr/>
        </p:nvSpPr>
        <p:spPr>
          <a:xfrm>
            <a:off x="4164806" y="1856649"/>
            <a:ext cx="4400550" cy="385763"/>
          </a:xfrm>
          <a:prstGeom prst="rect">
            <a:avLst/>
          </a:prstGeom>
          <a:noFill/>
          <a:ln/>
        </p:spPr>
        <p:txBody>
          <a:bodyPr wrap="square" lIns="0" tIns="0" rIns="0" bIns="0" rtlCol="0" anchor="t">
            <a:spAutoFit/>
          </a:bodyPr>
          <a:lstStyle/>
          <a:p>
            <a:pPr marL="0" indent="0" algn="l">
              <a:lnSpc>
                <a:spcPts val="1500"/>
              </a:lnSpc>
              <a:buNone/>
            </a:pPr>
            <a:r>
              <a:rPr lang="en-US" sz="942" dirty="0">
                <a:solidFill>
                  <a:srgbClr val="4A4A4A"/>
                </a:solidFill>
                <a:latin typeface="DM Sans" pitchFamily="34" charset="0"/>
                <a:ea typeface="DM Sans" pitchFamily="34" charset="-122"/>
                <a:cs typeface="DM Sans" pitchFamily="34" charset="-120"/>
              </a:rPr>
              <a:t>Under the US-Singapore Free Trade Agreement, US citizens are treated as Singapore citizens for ABSD purposes on their first residential property.</a:t>
            </a:r>
            <a:endParaRPr lang="en-US" sz="942" dirty="0"/>
          </a:p>
        </p:txBody>
      </p:sp>
      <p:sp>
        <p:nvSpPr>
          <p:cNvPr id="8" name="Text 4"/>
          <p:cNvSpPr/>
          <p:nvPr/>
        </p:nvSpPr>
        <p:spPr>
          <a:xfrm>
            <a:off x="4164806" y="2385287"/>
            <a:ext cx="4400550"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001F3F"/>
                </a:solidFill>
                <a:latin typeface="Space Grotesk" pitchFamily="34" charset="0"/>
                <a:ea typeface="Space Grotesk" pitchFamily="34" charset="-122"/>
                <a:cs typeface="Space Grotesk" pitchFamily="34" charset="-120"/>
              </a:rPr>
              <a:t>0% ABSD on First Property</a:t>
            </a:r>
            <a:endParaRPr lang="en-US" sz="1090" dirty="0"/>
          </a:p>
        </p:txBody>
      </p:sp>
      <p:sp>
        <p:nvSpPr>
          <p:cNvPr id="9" name="Text 5"/>
          <p:cNvSpPr/>
          <p:nvPr/>
        </p:nvSpPr>
        <p:spPr>
          <a:xfrm>
            <a:off x="4164806" y="2656749"/>
            <a:ext cx="4400550" cy="385763"/>
          </a:xfrm>
          <a:prstGeom prst="rect">
            <a:avLst/>
          </a:prstGeom>
          <a:noFill/>
          <a:ln/>
        </p:spPr>
        <p:txBody>
          <a:bodyPr wrap="square" lIns="0" tIns="0" rIns="0" bIns="0" rtlCol="0" anchor="t">
            <a:spAutoFit/>
          </a:bodyPr>
          <a:lstStyle/>
          <a:p>
            <a:pPr marL="0" indent="0" algn="l">
              <a:lnSpc>
                <a:spcPts val="1500"/>
              </a:lnSpc>
              <a:buNone/>
            </a:pPr>
            <a:r>
              <a:rPr lang="en-US" sz="942" dirty="0">
                <a:solidFill>
                  <a:srgbClr val="4A4A4A"/>
                </a:solidFill>
                <a:latin typeface="DM Sans" pitchFamily="34" charset="0"/>
                <a:ea typeface="DM Sans" pitchFamily="34" charset="-122"/>
                <a:cs typeface="DM Sans" pitchFamily="34" charset="-120"/>
              </a:rPr>
              <a:t>While other foreigners pay 60% ABSD, US citizens pay 0% on their first residential purchase, providing a massive entry advantage.</a:t>
            </a:r>
            <a:endParaRPr lang="en-US" sz="942" dirty="0"/>
          </a:p>
        </p:txBody>
      </p:sp>
      <p:sp>
        <p:nvSpPr>
          <p:cNvPr id="10" name="Text 6"/>
          <p:cNvSpPr/>
          <p:nvPr/>
        </p:nvSpPr>
        <p:spPr>
          <a:xfrm>
            <a:off x="4164806" y="3185387"/>
            <a:ext cx="4400550" cy="235744"/>
          </a:xfrm>
          <a:prstGeom prst="rect">
            <a:avLst/>
          </a:prstGeom>
          <a:noFill/>
          <a:ln/>
        </p:spPr>
        <p:txBody>
          <a:bodyPr wrap="none" lIns="0" tIns="0" rIns="0" bIns="0" rtlCol="0" anchor="t">
            <a:spAutoFit/>
          </a:bodyPr>
          <a:lstStyle/>
          <a:p>
            <a:pPr marL="0" indent="0" algn="l">
              <a:lnSpc>
                <a:spcPts val="1900"/>
              </a:lnSpc>
              <a:buNone/>
            </a:pPr>
            <a:r>
              <a:rPr lang="en-US" sz="1090" b="1" dirty="0">
                <a:solidFill>
                  <a:srgbClr val="001F3F"/>
                </a:solidFill>
                <a:latin typeface="Space Grotesk" pitchFamily="34" charset="0"/>
                <a:ea typeface="Space Grotesk" pitchFamily="34" charset="-122"/>
                <a:cs typeface="Space Grotesk" pitchFamily="34" charset="-120"/>
              </a:rPr>
              <a:t>Significant Capital Efficiency</a:t>
            </a:r>
            <a:endParaRPr lang="en-US" sz="1090" dirty="0"/>
          </a:p>
        </p:txBody>
      </p:sp>
      <p:sp>
        <p:nvSpPr>
          <p:cNvPr id="11" name="Text 7"/>
          <p:cNvSpPr/>
          <p:nvPr/>
        </p:nvSpPr>
        <p:spPr>
          <a:xfrm>
            <a:off x="4164806" y="3456849"/>
            <a:ext cx="4400550" cy="385763"/>
          </a:xfrm>
          <a:prstGeom prst="rect">
            <a:avLst/>
          </a:prstGeom>
          <a:noFill/>
          <a:ln/>
        </p:spPr>
        <p:txBody>
          <a:bodyPr wrap="square" lIns="0" tIns="0" rIns="0" bIns="0" rtlCol="0" anchor="t">
            <a:spAutoFit/>
          </a:bodyPr>
          <a:lstStyle/>
          <a:p>
            <a:pPr marL="0" indent="0" algn="l">
              <a:lnSpc>
                <a:spcPts val="1500"/>
              </a:lnSpc>
              <a:buNone/>
            </a:pPr>
            <a:r>
              <a:rPr lang="en-US" sz="942" dirty="0">
                <a:solidFill>
                  <a:srgbClr val="4A4A4A"/>
                </a:solidFill>
                <a:latin typeface="DM Sans" pitchFamily="34" charset="0"/>
                <a:ea typeface="DM Sans" pitchFamily="34" charset="-122"/>
                <a:cs typeface="DM Sans" pitchFamily="34" charset="-120"/>
              </a:rPr>
              <a:t>This tax remission allows US investors to allocate more capital directly into the asset rather than into upfront taxes, enhancing overall ROI.</a:t>
            </a:r>
            <a:endParaRPr lang="en-US" sz="942" dirty="0"/>
          </a:p>
        </p:txBody>
      </p:sp>
      <p:sp>
        <p:nvSpPr>
          <p:cNvPr id="13" name="Text 24">
            <a:extLst>
              <a:ext uri="{FF2B5EF4-FFF2-40B4-BE49-F238E27FC236}">
                <a16:creationId xmlns:a16="http://schemas.microsoft.com/office/drawing/2014/main" id="{5AB77252-0CF9-5FFA-B749-5F50207FDC28}"/>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27</a:t>
            </a:r>
            <a:endParaRPr lang="en-US" sz="727"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523530" cy="357188"/>
          </a:xfrm>
          <a:prstGeom prst="rect">
            <a:avLst/>
          </a:prstGeom>
          <a:solidFill>
            <a:srgbClr val="000000"/>
          </a:solidFill>
          <a:ln/>
        </p:spPr>
        <p:txBody>
          <a:bodyPr/>
          <a:lstStyle/>
          <a:p>
            <a:endParaRPr lang="en-US"/>
          </a:p>
        </p:txBody>
      </p:sp>
      <p:sp>
        <p:nvSpPr>
          <p:cNvPr id="4" name="Text 1"/>
          <p:cNvSpPr/>
          <p:nvPr/>
        </p:nvSpPr>
        <p:spPr>
          <a:xfrm>
            <a:off x="7144" y="7144"/>
            <a:ext cx="2523530"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HOLDING COSTS // TAX-01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Annual Property Tax Rates (2026)</a:t>
            </a:r>
            <a:endParaRPr lang="en-US" sz="2436" dirty="0"/>
          </a:p>
        </p:txBody>
      </p:sp>
      <p:sp>
        <p:nvSpPr>
          <p:cNvPr id="8" name="Shape 5"/>
          <p:cNvSpPr/>
          <p:nvPr/>
        </p:nvSpPr>
        <p:spPr>
          <a:xfrm>
            <a:off x="582216" y="1291233"/>
            <a:ext cx="2007394" cy="112514"/>
          </a:xfrm>
          <a:prstGeom prst="rect">
            <a:avLst/>
          </a:prstGeom>
          <a:solidFill>
            <a:srgbClr val="FFFFFF"/>
          </a:solidFill>
          <a:ln/>
        </p:spPr>
        <p:txBody>
          <a:bodyPr/>
          <a:lstStyle/>
          <a:p>
            <a:endParaRPr lang="en-US"/>
          </a:p>
        </p:txBody>
      </p:sp>
      <p:sp>
        <p:nvSpPr>
          <p:cNvPr id="9" name="Text 6"/>
          <p:cNvSpPr/>
          <p:nvPr/>
        </p:nvSpPr>
        <p:spPr>
          <a:xfrm>
            <a:off x="582216" y="1291233"/>
            <a:ext cx="2007394"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NON-OWNER-OCCUPIED_RESIDENTIAL_RATES</a:t>
            </a:r>
            <a:endParaRPr lang="en-US" sz="584" dirty="0"/>
          </a:p>
        </p:txBody>
      </p:sp>
      <p:sp>
        <p:nvSpPr>
          <p:cNvPr id="10" name="Text 7"/>
          <p:cNvSpPr/>
          <p:nvPr/>
        </p:nvSpPr>
        <p:spPr>
          <a:xfrm>
            <a:off x="653653" y="1662708"/>
            <a:ext cx="3178857" cy="278606"/>
          </a:xfrm>
          <a:prstGeom prst="rect">
            <a:avLst/>
          </a:prstGeom>
          <a:noFill/>
          <a:ln/>
        </p:spPr>
        <p:txBody>
          <a:bodyPr wrap="square" lIns="8509" tIns="85090" rIns="8509" bIns="85090" rtlCol="0" anchor="ctr">
            <a:spAutoFit/>
          </a:bodyPr>
          <a:lstStyle/>
          <a:p>
            <a:pPr marL="0" indent="0" algn="l">
              <a:lnSpc>
                <a:spcPts val="900"/>
              </a:lnSpc>
              <a:buNone/>
            </a:pPr>
            <a:r>
              <a:rPr lang="en-US" sz="683" b="1" dirty="0">
                <a:solidFill>
                  <a:srgbClr val="4A4A4A"/>
                </a:solidFill>
                <a:latin typeface="JetBrains Mono" pitchFamily="34" charset="0"/>
                <a:ea typeface="JetBrains Mono" pitchFamily="34" charset="-122"/>
                <a:cs typeface="JetBrains Mono" pitchFamily="34" charset="-120"/>
              </a:rPr>
              <a:t>ANNUAL VALUE (AV) BAND</a:t>
            </a:r>
            <a:endParaRPr lang="en-US" sz="683" dirty="0"/>
          </a:p>
        </p:txBody>
      </p:sp>
      <p:sp>
        <p:nvSpPr>
          <p:cNvPr id="11" name="Text 8"/>
          <p:cNvSpPr/>
          <p:nvPr/>
        </p:nvSpPr>
        <p:spPr>
          <a:xfrm>
            <a:off x="3832510" y="1662708"/>
            <a:ext cx="1177379" cy="278606"/>
          </a:xfrm>
          <a:prstGeom prst="rect">
            <a:avLst/>
          </a:prstGeom>
          <a:noFill/>
          <a:ln/>
        </p:spPr>
        <p:txBody>
          <a:bodyPr wrap="square" lIns="8509" tIns="85090" rIns="8509" bIns="85090" rtlCol="0" anchor="ctr">
            <a:spAutoFit/>
          </a:bodyPr>
          <a:lstStyle/>
          <a:p>
            <a:pPr marL="0" indent="0" algn="r">
              <a:lnSpc>
                <a:spcPts val="900"/>
              </a:lnSpc>
              <a:buNone/>
            </a:pPr>
            <a:r>
              <a:rPr lang="en-US" sz="683" b="1" dirty="0">
                <a:solidFill>
                  <a:srgbClr val="4A4A4A"/>
                </a:solidFill>
                <a:latin typeface="JetBrains Mono" pitchFamily="34" charset="0"/>
                <a:ea typeface="JetBrains Mono" pitchFamily="34" charset="-122"/>
                <a:cs typeface="JetBrains Mono" pitchFamily="34" charset="-120"/>
              </a:rPr>
              <a:t>TAX RATE</a:t>
            </a:r>
            <a:endParaRPr lang="en-US" sz="683" dirty="0"/>
          </a:p>
        </p:txBody>
      </p:sp>
      <p:sp>
        <p:nvSpPr>
          <p:cNvPr id="12" name="Text 9"/>
          <p:cNvSpPr/>
          <p:nvPr/>
        </p:nvSpPr>
        <p:spPr>
          <a:xfrm>
            <a:off x="653653" y="1926874"/>
            <a:ext cx="3178857"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First $30,000</a:t>
            </a:r>
            <a:endParaRPr lang="en-US" sz="1000" dirty="0"/>
          </a:p>
        </p:txBody>
      </p:sp>
      <p:sp>
        <p:nvSpPr>
          <p:cNvPr id="13" name="Text 10"/>
          <p:cNvSpPr/>
          <p:nvPr/>
        </p:nvSpPr>
        <p:spPr>
          <a:xfrm>
            <a:off x="3832510" y="1930945"/>
            <a:ext cx="1177379"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0052CC"/>
                </a:solidFill>
                <a:latin typeface="JetBrains Mono" pitchFamily="34" charset="0"/>
                <a:ea typeface="JetBrains Mono" pitchFamily="34" charset="-122"/>
                <a:cs typeface="JetBrains Mono" pitchFamily="34" charset="-120"/>
              </a:rPr>
              <a:t>12%</a:t>
            </a:r>
            <a:endParaRPr lang="en-US" sz="900" dirty="0"/>
          </a:p>
        </p:txBody>
      </p:sp>
      <p:sp>
        <p:nvSpPr>
          <p:cNvPr id="14" name="Text 11"/>
          <p:cNvSpPr/>
          <p:nvPr/>
        </p:nvSpPr>
        <p:spPr>
          <a:xfrm>
            <a:off x="653653" y="2295670"/>
            <a:ext cx="3178857"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Next $15,000</a:t>
            </a:r>
            <a:endParaRPr lang="en-US" sz="1000" dirty="0"/>
          </a:p>
        </p:txBody>
      </p:sp>
      <p:sp>
        <p:nvSpPr>
          <p:cNvPr id="15" name="Text 12"/>
          <p:cNvSpPr/>
          <p:nvPr/>
        </p:nvSpPr>
        <p:spPr>
          <a:xfrm>
            <a:off x="3832510" y="2299741"/>
            <a:ext cx="1177379"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0052CC"/>
                </a:solidFill>
                <a:latin typeface="JetBrains Mono" pitchFamily="34" charset="0"/>
                <a:ea typeface="JetBrains Mono" pitchFamily="34" charset="-122"/>
                <a:cs typeface="JetBrains Mono" pitchFamily="34" charset="-120"/>
              </a:rPr>
              <a:t>20%</a:t>
            </a:r>
            <a:endParaRPr lang="en-US" sz="900" dirty="0"/>
          </a:p>
        </p:txBody>
      </p:sp>
      <p:sp>
        <p:nvSpPr>
          <p:cNvPr id="16" name="Text 13"/>
          <p:cNvSpPr/>
          <p:nvPr/>
        </p:nvSpPr>
        <p:spPr>
          <a:xfrm>
            <a:off x="653653" y="2663573"/>
            <a:ext cx="3178857"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Next $15,000</a:t>
            </a:r>
            <a:endParaRPr lang="en-US" sz="1000" dirty="0"/>
          </a:p>
        </p:txBody>
      </p:sp>
      <p:sp>
        <p:nvSpPr>
          <p:cNvPr id="17" name="Text 14"/>
          <p:cNvSpPr/>
          <p:nvPr/>
        </p:nvSpPr>
        <p:spPr>
          <a:xfrm>
            <a:off x="3832510" y="2667644"/>
            <a:ext cx="1177379"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0052CC"/>
                </a:solidFill>
                <a:latin typeface="JetBrains Mono" pitchFamily="34" charset="0"/>
                <a:ea typeface="JetBrains Mono" pitchFamily="34" charset="-122"/>
                <a:cs typeface="JetBrains Mono" pitchFamily="34" charset="-120"/>
              </a:rPr>
              <a:t>28%</a:t>
            </a:r>
            <a:endParaRPr lang="en-US" sz="900" dirty="0"/>
          </a:p>
        </p:txBody>
      </p:sp>
      <p:sp>
        <p:nvSpPr>
          <p:cNvPr id="18" name="Text 15"/>
          <p:cNvSpPr/>
          <p:nvPr/>
        </p:nvSpPr>
        <p:spPr>
          <a:xfrm>
            <a:off x="653653" y="3031476"/>
            <a:ext cx="3178857"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Next $15,000</a:t>
            </a:r>
            <a:endParaRPr lang="en-US" sz="1000" dirty="0"/>
          </a:p>
        </p:txBody>
      </p:sp>
      <p:sp>
        <p:nvSpPr>
          <p:cNvPr id="19" name="Text 16"/>
          <p:cNvSpPr/>
          <p:nvPr/>
        </p:nvSpPr>
        <p:spPr>
          <a:xfrm>
            <a:off x="3832510" y="3035547"/>
            <a:ext cx="1177379"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0052CC"/>
                </a:solidFill>
                <a:latin typeface="JetBrains Mono" pitchFamily="34" charset="0"/>
                <a:ea typeface="JetBrains Mono" pitchFamily="34" charset="-122"/>
                <a:cs typeface="JetBrains Mono" pitchFamily="34" charset="-120"/>
              </a:rPr>
              <a:t>36%</a:t>
            </a:r>
            <a:endParaRPr lang="en-US" sz="900" dirty="0"/>
          </a:p>
        </p:txBody>
      </p:sp>
      <p:sp>
        <p:nvSpPr>
          <p:cNvPr id="20" name="Text 17"/>
          <p:cNvSpPr/>
          <p:nvPr/>
        </p:nvSpPr>
        <p:spPr>
          <a:xfrm>
            <a:off x="653653" y="3399380"/>
            <a:ext cx="3178857"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Above $75,000</a:t>
            </a:r>
            <a:endParaRPr lang="en-US" sz="1000" dirty="0"/>
          </a:p>
        </p:txBody>
      </p:sp>
      <p:sp>
        <p:nvSpPr>
          <p:cNvPr id="21" name="Text 18"/>
          <p:cNvSpPr/>
          <p:nvPr/>
        </p:nvSpPr>
        <p:spPr>
          <a:xfrm>
            <a:off x="3832510" y="3403451"/>
            <a:ext cx="1177379"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0052CC"/>
                </a:solidFill>
                <a:latin typeface="JetBrains Mono" pitchFamily="34" charset="0"/>
                <a:ea typeface="JetBrains Mono" pitchFamily="34" charset="-122"/>
                <a:cs typeface="JetBrains Mono" pitchFamily="34" charset="-120"/>
              </a:rPr>
              <a:t>36%</a:t>
            </a:r>
            <a:endParaRPr lang="en-US" sz="900" dirty="0"/>
          </a:p>
        </p:txBody>
      </p:sp>
      <p:sp>
        <p:nvSpPr>
          <p:cNvPr id="22" name="Shape 19"/>
          <p:cNvSpPr/>
          <p:nvPr/>
        </p:nvSpPr>
        <p:spPr>
          <a:xfrm>
            <a:off x="5659971" y="1291233"/>
            <a:ext cx="1230511" cy="112514"/>
          </a:xfrm>
          <a:prstGeom prst="rect">
            <a:avLst/>
          </a:prstGeom>
          <a:solidFill>
            <a:srgbClr val="FFFFFF"/>
          </a:solidFill>
          <a:ln/>
        </p:spPr>
        <p:txBody>
          <a:bodyPr/>
          <a:lstStyle/>
          <a:p>
            <a:endParaRPr lang="en-US"/>
          </a:p>
        </p:txBody>
      </p:sp>
      <p:sp>
        <p:nvSpPr>
          <p:cNvPr id="23" name="Text 20"/>
          <p:cNvSpPr/>
          <p:nvPr/>
        </p:nvSpPr>
        <p:spPr>
          <a:xfrm>
            <a:off x="5659971" y="1291233"/>
            <a:ext cx="1230511"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TAX_CALCULATION_LOGIC</a:t>
            </a:r>
            <a:endParaRPr lang="en-US" sz="584" dirty="0"/>
          </a:p>
        </p:txBody>
      </p:sp>
      <p:pic>
        <p:nvPicPr>
          <p:cNvPr id="24" name="Image 1" descr="preencoded.png"/>
          <p:cNvPicPr>
            <a:picLocks noChangeAspect="1"/>
          </p:cNvPicPr>
          <p:nvPr/>
        </p:nvPicPr>
        <p:blipFill>
          <a:blip r:embed="rId4"/>
          <a:stretch>
            <a:fillRect/>
          </a:stretch>
        </p:blipFill>
        <p:spPr>
          <a:xfrm>
            <a:off x="5731408" y="1635919"/>
            <a:ext cx="107156" cy="142875"/>
          </a:xfrm>
          <a:prstGeom prst="rect">
            <a:avLst/>
          </a:prstGeom>
        </p:spPr>
      </p:pic>
      <p:sp>
        <p:nvSpPr>
          <p:cNvPr id="25" name="Text 21"/>
          <p:cNvSpPr/>
          <p:nvPr/>
        </p:nvSpPr>
        <p:spPr>
          <a:xfrm>
            <a:off x="5945721" y="1591270"/>
            <a:ext cx="1022716"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Annual Value (AV)</a:t>
            </a:r>
            <a:endParaRPr lang="en-US" sz="1050" dirty="0"/>
          </a:p>
        </p:txBody>
      </p:sp>
      <p:sp>
        <p:nvSpPr>
          <p:cNvPr id="26" name="Text 22"/>
          <p:cNvSpPr/>
          <p:nvPr/>
        </p:nvSpPr>
        <p:spPr>
          <a:xfrm>
            <a:off x="5945721" y="1809155"/>
            <a:ext cx="2544626" cy="490840"/>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The AV is the estimated gross annual rent of the property if it were to be rented out, excluding furniture and maintenance fees.</a:t>
            </a:r>
            <a:endParaRPr lang="en-US" sz="1000" dirty="0"/>
          </a:p>
        </p:txBody>
      </p:sp>
      <p:pic>
        <p:nvPicPr>
          <p:cNvPr id="27" name="Image 2" descr="preencoded.png"/>
          <p:cNvPicPr>
            <a:picLocks noChangeAspect="1"/>
          </p:cNvPicPr>
          <p:nvPr/>
        </p:nvPicPr>
        <p:blipFill>
          <a:blip r:embed="rId5"/>
          <a:stretch>
            <a:fillRect/>
          </a:stretch>
        </p:blipFill>
        <p:spPr>
          <a:xfrm>
            <a:off x="5731408" y="2626723"/>
            <a:ext cx="142875" cy="142875"/>
          </a:xfrm>
          <a:prstGeom prst="rect">
            <a:avLst/>
          </a:prstGeom>
        </p:spPr>
      </p:pic>
      <p:sp>
        <p:nvSpPr>
          <p:cNvPr id="28" name="Text 23"/>
          <p:cNvSpPr/>
          <p:nvPr/>
        </p:nvSpPr>
        <p:spPr>
          <a:xfrm>
            <a:off x="5981440" y="2582075"/>
            <a:ext cx="900888"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Annual Revision</a:t>
            </a:r>
            <a:endParaRPr lang="en-US" sz="1050" dirty="0"/>
          </a:p>
        </p:txBody>
      </p:sp>
      <p:sp>
        <p:nvSpPr>
          <p:cNvPr id="29" name="Text 24"/>
          <p:cNvSpPr/>
          <p:nvPr/>
        </p:nvSpPr>
        <p:spPr>
          <a:xfrm>
            <a:off x="5981440" y="2799959"/>
            <a:ext cx="2508907"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IRAS reviews the AV of properties annually to reflect changes in market rental values.</a:t>
            </a:r>
            <a:endParaRPr lang="en-US" sz="1000" dirty="0"/>
          </a:p>
        </p:txBody>
      </p:sp>
      <p:pic>
        <p:nvPicPr>
          <p:cNvPr id="30" name="Image 3" descr="preencoded.png"/>
          <p:cNvPicPr>
            <a:picLocks noChangeAspect="1"/>
          </p:cNvPicPr>
          <p:nvPr/>
        </p:nvPicPr>
        <p:blipFill>
          <a:blip r:embed="rId6"/>
          <a:stretch>
            <a:fillRect/>
          </a:stretch>
        </p:blipFill>
        <p:spPr>
          <a:xfrm>
            <a:off x="5731408" y="3457519"/>
            <a:ext cx="142875" cy="142875"/>
          </a:xfrm>
          <a:prstGeom prst="rect">
            <a:avLst/>
          </a:prstGeom>
        </p:spPr>
      </p:pic>
      <p:sp>
        <p:nvSpPr>
          <p:cNvPr id="31" name="Text 25"/>
          <p:cNvSpPr/>
          <p:nvPr/>
        </p:nvSpPr>
        <p:spPr>
          <a:xfrm>
            <a:off x="5981440" y="3412871"/>
            <a:ext cx="1197444"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Progressive Structure</a:t>
            </a:r>
            <a:endParaRPr lang="en-US" sz="1050" dirty="0"/>
          </a:p>
        </p:txBody>
      </p:sp>
      <p:sp>
        <p:nvSpPr>
          <p:cNvPr id="32" name="Text 26"/>
          <p:cNvSpPr/>
          <p:nvPr/>
        </p:nvSpPr>
        <p:spPr>
          <a:xfrm>
            <a:off x="5981440" y="3630755"/>
            <a:ext cx="2508907" cy="661143"/>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Higher-value properties are taxed at higher marginal rates, reinforcing the progressive nature of Singapore's tax system.</a:t>
            </a:r>
            <a:endParaRPr lang="en-US" sz="1000" dirty="0"/>
          </a:p>
        </p:txBody>
      </p:sp>
      <p:sp>
        <p:nvSpPr>
          <p:cNvPr id="33" name="Shape 27"/>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34" name="Shape 28"/>
          <p:cNvSpPr/>
          <p:nvPr/>
        </p:nvSpPr>
        <p:spPr>
          <a:xfrm>
            <a:off x="7144" y="4561284"/>
            <a:ext cx="9129713" cy="3572"/>
          </a:xfrm>
          <a:prstGeom prst="rect">
            <a:avLst/>
          </a:prstGeom>
          <a:solidFill>
            <a:srgbClr val="000000"/>
          </a:solidFill>
          <a:ln/>
        </p:spPr>
        <p:txBody>
          <a:bodyPr/>
          <a:lstStyle/>
          <a:p>
            <a:endParaRPr lang="en-US"/>
          </a:p>
        </p:txBody>
      </p:sp>
      <p:sp>
        <p:nvSpPr>
          <p:cNvPr id="35" name="Text 29"/>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37" name="Text 24">
            <a:extLst>
              <a:ext uri="{FF2B5EF4-FFF2-40B4-BE49-F238E27FC236}">
                <a16:creationId xmlns:a16="http://schemas.microsoft.com/office/drawing/2014/main" id="{6FFA808C-DF7F-210B-48AC-A324A7CD7E0E}"/>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28</a:t>
            </a:r>
            <a:endParaRPr lang="en-US" sz="727"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252192" cy="357188"/>
          </a:xfrm>
          <a:prstGeom prst="rect">
            <a:avLst/>
          </a:prstGeom>
          <a:solidFill>
            <a:srgbClr val="000000"/>
          </a:solidFill>
          <a:ln/>
        </p:spPr>
        <p:txBody>
          <a:bodyPr/>
          <a:lstStyle/>
          <a:p>
            <a:endParaRPr lang="en-US"/>
          </a:p>
        </p:txBody>
      </p:sp>
      <p:sp>
        <p:nvSpPr>
          <p:cNvPr id="4" name="Text 1"/>
          <p:cNvSpPr/>
          <p:nvPr/>
        </p:nvSpPr>
        <p:spPr>
          <a:xfrm>
            <a:off x="7144" y="7144"/>
            <a:ext cx="3252192"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HOLDING COSTS // MAINTENANCE-01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Maintenance &amp; Management Costs</a:t>
            </a:r>
            <a:endParaRPr lang="en-US" sz="2436" dirty="0"/>
          </a:p>
        </p:txBody>
      </p:sp>
      <p:sp>
        <p:nvSpPr>
          <p:cNvPr id="8" name="Shape 5"/>
          <p:cNvSpPr/>
          <p:nvPr/>
        </p:nvSpPr>
        <p:spPr>
          <a:xfrm>
            <a:off x="582216" y="1291233"/>
            <a:ext cx="1282303" cy="112514"/>
          </a:xfrm>
          <a:prstGeom prst="rect">
            <a:avLst/>
          </a:prstGeom>
          <a:solidFill>
            <a:srgbClr val="FFFFFF"/>
          </a:solidFill>
          <a:ln/>
        </p:spPr>
        <p:txBody>
          <a:bodyPr/>
          <a:lstStyle/>
          <a:p>
            <a:endParaRPr lang="en-US"/>
          </a:p>
        </p:txBody>
      </p:sp>
      <p:sp>
        <p:nvSpPr>
          <p:cNvPr id="9" name="Text 6"/>
          <p:cNvSpPr/>
          <p:nvPr/>
        </p:nvSpPr>
        <p:spPr>
          <a:xfrm>
            <a:off x="582216" y="1291233"/>
            <a:ext cx="128230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ESTIMATED_MONTHLY_FEES</a:t>
            </a:r>
            <a:endParaRPr lang="en-US" sz="584" dirty="0"/>
          </a:p>
        </p:txBody>
      </p:sp>
      <p:sp>
        <p:nvSpPr>
          <p:cNvPr id="10" name="Text 7"/>
          <p:cNvSpPr/>
          <p:nvPr/>
        </p:nvSpPr>
        <p:spPr>
          <a:xfrm>
            <a:off x="653653" y="1658382"/>
            <a:ext cx="1507638" cy="287258"/>
          </a:xfrm>
          <a:prstGeom prst="rect">
            <a:avLst/>
          </a:prstGeom>
          <a:noFill/>
          <a:ln/>
        </p:spPr>
        <p:txBody>
          <a:bodyPr wrap="square" lIns="8509" tIns="85090" rIns="8509" bIns="85090" rtlCol="0" anchor="ctr">
            <a:spAutoFit/>
          </a:bodyPr>
          <a:lstStyle/>
          <a:p>
            <a:pPr marL="0" indent="0" algn="l">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UNIT TYPE</a:t>
            </a:r>
            <a:endParaRPr lang="en-US" sz="900" dirty="0"/>
          </a:p>
        </p:txBody>
      </p:sp>
      <p:sp>
        <p:nvSpPr>
          <p:cNvPr id="11" name="Text 8"/>
          <p:cNvSpPr/>
          <p:nvPr/>
        </p:nvSpPr>
        <p:spPr>
          <a:xfrm>
            <a:off x="2161291" y="1658382"/>
            <a:ext cx="2049949" cy="287258"/>
          </a:xfrm>
          <a:prstGeom prst="rect">
            <a:avLst/>
          </a:prstGeom>
          <a:noFill/>
          <a:ln/>
        </p:spPr>
        <p:txBody>
          <a:bodyPr wrap="square" lIns="8509" tIns="85090" rIns="8509" bIns="85090" rtlCol="0" anchor="ctr">
            <a:spAutoFit/>
          </a:bodyPr>
          <a:lstStyle/>
          <a:p>
            <a:pPr marL="0" indent="0" algn="r">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TYPICAL RANGE (USD)</a:t>
            </a:r>
            <a:endParaRPr lang="en-US" sz="900" dirty="0"/>
          </a:p>
        </p:txBody>
      </p:sp>
      <p:sp>
        <p:nvSpPr>
          <p:cNvPr id="12" name="Text 9"/>
          <p:cNvSpPr/>
          <p:nvPr/>
        </p:nvSpPr>
        <p:spPr>
          <a:xfrm>
            <a:off x="653653" y="1932381"/>
            <a:ext cx="1507638"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1-Bedroom</a:t>
            </a:r>
            <a:endParaRPr lang="en-US" sz="1400" dirty="0"/>
          </a:p>
        </p:txBody>
      </p:sp>
      <p:sp>
        <p:nvSpPr>
          <p:cNvPr id="13" name="Text 10"/>
          <p:cNvSpPr/>
          <p:nvPr/>
        </p:nvSpPr>
        <p:spPr>
          <a:xfrm>
            <a:off x="2161291" y="1925969"/>
            <a:ext cx="2049949"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$230 - $350</a:t>
            </a:r>
            <a:endParaRPr lang="en-US" sz="1400" dirty="0"/>
          </a:p>
        </p:txBody>
      </p:sp>
      <p:sp>
        <p:nvSpPr>
          <p:cNvPr id="14" name="Text 11"/>
          <p:cNvSpPr/>
          <p:nvPr/>
        </p:nvSpPr>
        <p:spPr>
          <a:xfrm>
            <a:off x="653653" y="2449410"/>
            <a:ext cx="1507638"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2-Bedroom</a:t>
            </a:r>
            <a:endParaRPr lang="en-US" sz="1400" dirty="0"/>
          </a:p>
        </p:txBody>
      </p:sp>
      <p:sp>
        <p:nvSpPr>
          <p:cNvPr id="15" name="Text 12"/>
          <p:cNvSpPr/>
          <p:nvPr/>
        </p:nvSpPr>
        <p:spPr>
          <a:xfrm>
            <a:off x="2161291" y="2442998"/>
            <a:ext cx="2049949"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$350 - $470</a:t>
            </a:r>
            <a:endParaRPr lang="en-US" sz="1400" dirty="0"/>
          </a:p>
        </p:txBody>
      </p:sp>
      <p:sp>
        <p:nvSpPr>
          <p:cNvPr id="16" name="Text 13"/>
          <p:cNvSpPr/>
          <p:nvPr/>
        </p:nvSpPr>
        <p:spPr>
          <a:xfrm>
            <a:off x="653653" y="2965546"/>
            <a:ext cx="1507638"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3-Bedroom</a:t>
            </a:r>
            <a:endParaRPr lang="en-US" sz="1400" dirty="0"/>
          </a:p>
        </p:txBody>
      </p:sp>
      <p:sp>
        <p:nvSpPr>
          <p:cNvPr id="17" name="Text 14"/>
          <p:cNvSpPr/>
          <p:nvPr/>
        </p:nvSpPr>
        <p:spPr>
          <a:xfrm>
            <a:off x="2161291" y="2959134"/>
            <a:ext cx="2049949"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$470 - $670</a:t>
            </a:r>
            <a:endParaRPr lang="en-US" sz="1400" dirty="0"/>
          </a:p>
        </p:txBody>
      </p:sp>
      <p:sp>
        <p:nvSpPr>
          <p:cNvPr id="18" name="Shape 15"/>
          <p:cNvSpPr/>
          <p:nvPr/>
        </p:nvSpPr>
        <p:spPr>
          <a:xfrm>
            <a:off x="4861322" y="1291233"/>
            <a:ext cx="1178719" cy="112514"/>
          </a:xfrm>
          <a:prstGeom prst="rect">
            <a:avLst/>
          </a:prstGeom>
          <a:solidFill>
            <a:srgbClr val="FFFFFF"/>
          </a:solidFill>
          <a:ln/>
        </p:spPr>
        <p:txBody>
          <a:bodyPr/>
          <a:lstStyle/>
          <a:p>
            <a:endParaRPr lang="en-US"/>
          </a:p>
        </p:txBody>
      </p:sp>
      <p:sp>
        <p:nvSpPr>
          <p:cNvPr id="19" name="Text 16"/>
          <p:cNvSpPr/>
          <p:nvPr/>
        </p:nvSpPr>
        <p:spPr>
          <a:xfrm>
            <a:off x="4861322" y="1291233"/>
            <a:ext cx="1178719"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MANAGEMENT_STRUCTURE</a:t>
            </a:r>
            <a:endParaRPr lang="en-US" sz="584" dirty="0"/>
          </a:p>
        </p:txBody>
      </p:sp>
      <p:sp>
        <p:nvSpPr>
          <p:cNvPr id="20" name="Text 17"/>
          <p:cNvSpPr/>
          <p:nvPr/>
        </p:nvSpPr>
        <p:spPr>
          <a:xfrm>
            <a:off x="5135156" y="1591270"/>
            <a:ext cx="710131"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Service Fund</a:t>
            </a:r>
            <a:endParaRPr lang="en-US" sz="1050" dirty="0"/>
          </a:p>
        </p:txBody>
      </p:sp>
      <p:sp>
        <p:nvSpPr>
          <p:cNvPr id="21" name="Text 18"/>
          <p:cNvSpPr/>
          <p:nvPr/>
        </p:nvSpPr>
        <p:spPr>
          <a:xfrm>
            <a:off x="5135156" y="1809155"/>
            <a:ext cx="3355191" cy="490840"/>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Covers day-to-day operations: 24/7 security, cleaning, landscaping, and maintenance of common facilities (pool, gym).</a:t>
            </a:r>
            <a:endParaRPr lang="en-US" sz="1000" dirty="0"/>
          </a:p>
        </p:txBody>
      </p:sp>
      <p:pic>
        <p:nvPicPr>
          <p:cNvPr id="22" name="Image 1" descr="preencoded.png"/>
          <p:cNvPicPr>
            <a:picLocks noChangeAspect="1"/>
          </p:cNvPicPr>
          <p:nvPr/>
        </p:nvPicPr>
        <p:blipFill>
          <a:blip r:embed="rId4"/>
          <a:stretch>
            <a:fillRect/>
          </a:stretch>
        </p:blipFill>
        <p:spPr>
          <a:xfrm>
            <a:off x="4932759" y="2591005"/>
            <a:ext cx="160734" cy="142875"/>
          </a:xfrm>
          <a:prstGeom prst="rect">
            <a:avLst/>
          </a:prstGeom>
        </p:spPr>
      </p:pic>
      <p:sp>
        <p:nvSpPr>
          <p:cNvPr id="23" name="Text 19"/>
          <p:cNvSpPr/>
          <p:nvPr/>
        </p:nvSpPr>
        <p:spPr>
          <a:xfrm>
            <a:off x="5200650" y="2546356"/>
            <a:ext cx="713337"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Sinking Fund</a:t>
            </a:r>
            <a:endParaRPr lang="en-US" sz="1050" dirty="0"/>
          </a:p>
        </p:txBody>
      </p:sp>
      <p:sp>
        <p:nvSpPr>
          <p:cNvPr id="24" name="Text 20"/>
          <p:cNvSpPr/>
          <p:nvPr/>
        </p:nvSpPr>
        <p:spPr>
          <a:xfrm>
            <a:off x="5200650" y="2764241"/>
            <a:ext cx="3289697" cy="494431"/>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A reserve fund for long-term capital expenditures, such as repainting, lift replacements, and major structural repairs.</a:t>
            </a:r>
            <a:endParaRPr lang="en-US" sz="1000" dirty="0"/>
          </a:p>
        </p:txBody>
      </p:sp>
      <p:pic>
        <p:nvPicPr>
          <p:cNvPr id="25" name="Image 2" descr="preencoded.png"/>
          <p:cNvPicPr>
            <a:picLocks noChangeAspect="1"/>
          </p:cNvPicPr>
          <p:nvPr/>
        </p:nvPicPr>
        <p:blipFill>
          <a:blip r:embed="rId5"/>
          <a:stretch>
            <a:fillRect/>
          </a:stretch>
        </p:blipFill>
        <p:spPr>
          <a:xfrm>
            <a:off x="4932759" y="3386082"/>
            <a:ext cx="142875" cy="142875"/>
          </a:xfrm>
          <a:prstGeom prst="rect">
            <a:avLst/>
          </a:prstGeom>
        </p:spPr>
      </p:pic>
      <p:sp>
        <p:nvSpPr>
          <p:cNvPr id="26" name="Text 21"/>
          <p:cNvSpPr/>
          <p:nvPr/>
        </p:nvSpPr>
        <p:spPr>
          <a:xfrm>
            <a:off x="5182791" y="3341433"/>
            <a:ext cx="1021113"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MCST Governance</a:t>
            </a:r>
            <a:endParaRPr lang="en-US" sz="1050" dirty="0"/>
          </a:p>
        </p:txBody>
      </p:sp>
      <p:sp>
        <p:nvSpPr>
          <p:cNvPr id="27" name="Text 22"/>
          <p:cNvSpPr/>
          <p:nvPr/>
        </p:nvSpPr>
        <p:spPr>
          <a:xfrm>
            <a:off x="5182791" y="3559318"/>
            <a:ext cx="3307556" cy="494431"/>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Managed by the Management Corporation Strata Title (MCST), ensuring professional oversight and value preservation.</a:t>
            </a:r>
            <a:endParaRPr lang="en-US" sz="1000" dirty="0"/>
          </a:p>
        </p:txBody>
      </p:sp>
      <p:sp>
        <p:nvSpPr>
          <p:cNvPr id="28" name="Shape 23"/>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29" name="Shape 24"/>
          <p:cNvSpPr/>
          <p:nvPr/>
        </p:nvSpPr>
        <p:spPr>
          <a:xfrm>
            <a:off x="7144" y="4561284"/>
            <a:ext cx="9129713" cy="3572"/>
          </a:xfrm>
          <a:prstGeom prst="rect">
            <a:avLst/>
          </a:prstGeom>
          <a:solidFill>
            <a:srgbClr val="000000"/>
          </a:solidFill>
          <a:ln/>
        </p:spPr>
        <p:txBody>
          <a:bodyPr/>
          <a:lstStyle/>
          <a:p>
            <a:endParaRPr lang="en-US"/>
          </a:p>
        </p:txBody>
      </p:sp>
      <p:sp>
        <p:nvSpPr>
          <p:cNvPr id="30" name="Text 25"/>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pic>
        <p:nvPicPr>
          <p:cNvPr id="33" name="Graphic 32" descr="Covered plate with solid fill">
            <a:extLst>
              <a:ext uri="{FF2B5EF4-FFF2-40B4-BE49-F238E27FC236}">
                <a16:creationId xmlns:a16="http://schemas.microsoft.com/office/drawing/2014/main" id="{187AE98D-72CE-6404-B437-4873C558BC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19149" y="1593013"/>
            <a:ext cx="174344" cy="174344"/>
          </a:xfrm>
          <a:prstGeom prst="rect">
            <a:avLst/>
          </a:prstGeom>
        </p:spPr>
      </p:pic>
      <p:sp>
        <p:nvSpPr>
          <p:cNvPr id="32" name="Text 24">
            <a:extLst>
              <a:ext uri="{FF2B5EF4-FFF2-40B4-BE49-F238E27FC236}">
                <a16:creationId xmlns:a16="http://schemas.microsoft.com/office/drawing/2014/main" id="{8065E518-3C58-7D32-B93A-7A272B1FA882}"/>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29</a:t>
            </a:r>
            <a:endParaRPr lang="en-US" sz="727"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616523" cy="357188"/>
          </a:xfrm>
          <a:prstGeom prst="rect">
            <a:avLst/>
          </a:prstGeom>
          <a:solidFill>
            <a:srgbClr val="000000"/>
          </a:solidFill>
          <a:ln/>
        </p:spPr>
        <p:txBody>
          <a:bodyPr/>
          <a:lstStyle/>
          <a:p>
            <a:endParaRPr lang="en-US"/>
          </a:p>
        </p:txBody>
      </p:sp>
      <p:sp>
        <p:nvSpPr>
          <p:cNvPr id="4" name="Text 1"/>
          <p:cNvSpPr/>
          <p:nvPr/>
        </p:nvSpPr>
        <p:spPr>
          <a:xfrm>
            <a:off x="7144" y="7144"/>
            <a:ext cx="3616523"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INVESTMENT STRATEGY // FINANCING-01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Financing for Foreign Investors</a:t>
            </a:r>
            <a:endParaRPr lang="en-US" sz="2436" dirty="0"/>
          </a:p>
        </p:txBody>
      </p:sp>
      <p:sp>
        <p:nvSpPr>
          <p:cNvPr id="8" name="Shape 5"/>
          <p:cNvSpPr/>
          <p:nvPr/>
        </p:nvSpPr>
        <p:spPr>
          <a:xfrm>
            <a:off x="582216" y="1291233"/>
            <a:ext cx="1178719" cy="112514"/>
          </a:xfrm>
          <a:prstGeom prst="rect">
            <a:avLst/>
          </a:prstGeom>
          <a:solidFill>
            <a:srgbClr val="FFFFFF"/>
          </a:solidFill>
          <a:ln/>
        </p:spPr>
        <p:txBody>
          <a:bodyPr/>
          <a:lstStyle/>
          <a:p>
            <a:endParaRPr lang="en-US"/>
          </a:p>
        </p:txBody>
      </p:sp>
      <p:sp>
        <p:nvSpPr>
          <p:cNvPr id="9" name="Text 6"/>
          <p:cNvSpPr/>
          <p:nvPr/>
        </p:nvSpPr>
        <p:spPr>
          <a:xfrm>
            <a:off x="582216" y="1291233"/>
            <a:ext cx="1178719"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LOAN-TO-VALUE_LIMITS</a:t>
            </a:r>
            <a:endParaRPr lang="en-US" sz="584" dirty="0"/>
          </a:p>
        </p:txBody>
      </p:sp>
      <p:sp>
        <p:nvSpPr>
          <p:cNvPr id="10" name="Text 7"/>
          <p:cNvSpPr/>
          <p:nvPr/>
        </p:nvSpPr>
        <p:spPr>
          <a:xfrm>
            <a:off x="653653" y="1658382"/>
            <a:ext cx="2009515" cy="287258"/>
          </a:xfrm>
          <a:prstGeom prst="rect">
            <a:avLst/>
          </a:prstGeom>
          <a:noFill/>
          <a:ln/>
        </p:spPr>
        <p:txBody>
          <a:bodyPr wrap="square" lIns="8509" tIns="85090" rIns="8509" bIns="85090" rtlCol="0" anchor="ctr">
            <a:spAutoFit/>
          </a:bodyPr>
          <a:lstStyle/>
          <a:p>
            <a:pPr marL="0" indent="0" algn="l">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RESIDENTIAL PROPERTY</a:t>
            </a:r>
            <a:endParaRPr lang="en-US" sz="900" dirty="0"/>
          </a:p>
        </p:txBody>
      </p:sp>
      <p:sp>
        <p:nvSpPr>
          <p:cNvPr id="11" name="Text 8"/>
          <p:cNvSpPr/>
          <p:nvPr/>
        </p:nvSpPr>
        <p:spPr>
          <a:xfrm>
            <a:off x="2663168" y="1658382"/>
            <a:ext cx="1548073" cy="287258"/>
          </a:xfrm>
          <a:prstGeom prst="rect">
            <a:avLst/>
          </a:prstGeom>
          <a:noFill/>
          <a:ln/>
        </p:spPr>
        <p:txBody>
          <a:bodyPr wrap="square" lIns="8509" tIns="85090" rIns="8509" bIns="85090" rtlCol="0" anchor="ctr">
            <a:spAutoFit/>
          </a:bodyPr>
          <a:lstStyle/>
          <a:p>
            <a:pPr marL="0" indent="0" algn="r">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MAX LTV</a:t>
            </a:r>
            <a:endParaRPr lang="en-US" sz="900" dirty="0"/>
          </a:p>
        </p:txBody>
      </p:sp>
      <p:sp>
        <p:nvSpPr>
          <p:cNvPr id="12" name="Text 9"/>
          <p:cNvSpPr/>
          <p:nvPr/>
        </p:nvSpPr>
        <p:spPr>
          <a:xfrm>
            <a:off x="653653" y="1932381"/>
            <a:ext cx="2009515"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1st Property</a:t>
            </a:r>
            <a:endParaRPr lang="en-US" sz="1400" dirty="0"/>
          </a:p>
        </p:txBody>
      </p:sp>
      <p:sp>
        <p:nvSpPr>
          <p:cNvPr id="13" name="Text 10"/>
          <p:cNvSpPr/>
          <p:nvPr/>
        </p:nvSpPr>
        <p:spPr>
          <a:xfrm>
            <a:off x="2663168" y="1925969"/>
            <a:ext cx="1548073"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Up to 75%</a:t>
            </a:r>
            <a:endParaRPr lang="en-US" sz="1400" dirty="0"/>
          </a:p>
        </p:txBody>
      </p:sp>
      <p:sp>
        <p:nvSpPr>
          <p:cNvPr id="14" name="Text 11"/>
          <p:cNvSpPr/>
          <p:nvPr/>
        </p:nvSpPr>
        <p:spPr>
          <a:xfrm>
            <a:off x="653653" y="2449410"/>
            <a:ext cx="2009515"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2nd Property</a:t>
            </a:r>
            <a:endParaRPr lang="en-US" sz="1400" dirty="0"/>
          </a:p>
        </p:txBody>
      </p:sp>
      <p:sp>
        <p:nvSpPr>
          <p:cNvPr id="15" name="Text 12"/>
          <p:cNvSpPr/>
          <p:nvPr/>
        </p:nvSpPr>
        <p:spPr>
          <a:xfrm>
            <a:off x="2663168" y="2442998"/>
            <a:ext cx="1548073"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Up to 45%</a:t>
            </a:r>
            <a:endParaRPr lang="en-US" sz="1400" dirty="0"/>
          </a:p>
        </p:txBody>
      </p:sp>
      <p:sp>
        <p:nvSpPr>
          <p:cNvPr id="16" name="Text 13"/>
          <p:cNvSpPr/>
          <p:nvPr/>
        </p:nvSpPr>
        <p:spPr>
          <a:xfrm>
            <a:off x="653653" y="2965546"/>
            <a:ext cx="2009515" cy="535788"/>
          </a:xfrm>
          <a:prstGeom prst="rect">
            <a:avLst/>
          </a:prstGeom>
          <a:noFill/>
          <a:ln/>
        </p:spPr>
        <p:txBody>
          <a:bodyPr wrap="square" lIns="8509" tIns="170053" rIns="8509" bIns="170053" rtlCol="0" anchor="ctr">
            <a:spAutoFit/>
          </a:bodyPr>
          <a:lstStyle/>
          <a:p>
            <a:pPr marL="0" indent="0" algn="l">
              <a:lnSpc>
                <a:spcPts val="1500"/>
              </a:lnSpc>
              <a:buNone/>
            </a:pPr>
            <a:r>
              <a:rPr lang="en-US" sz="1400" dirty="0">
                <a:solidFill>
                  <a:srgbClr val="000000"/>
                </a:solidFill>
                <a:latin typeface="Space Grotesk" pitchFamily="34" charset="0"/>
                <a:ea typeface="Space Grotesk" pitchFamily="34" charset="-122"/>
                <a:cs typeface="Space Grotesk" pitchFamily="34" charset="-120"/>
              </a:rPr>
              <a:t>3rd Property+</a:t>
            </a:r>
            <a:endParaRPr lang="en-US" sz="1400" dirty="0"/>
          </a:p>
        </p:txBody>
      </p:sp>
      <p:sp>
        <p:nvSpPr>
          <p:cNvPr id="17" name="Text 14"/>
          <p:cNvSpPr/>
          <p:nvPr/>
        </p:nvSpPr>
        <p:spPr>
          <a:xfrm>
            <a:off x="2663168" y="2959134"/>
            <a:ext cx="1548073" cy="548612"/>
          </a:xfrm>
          <a:prstGeom prst="rect">
            <a:avLst/>
          </a:prstGeom>
          <a:noFill/>
          <a:ln/>
        </p:spPr>
        <p:txBody>
          <a:bodyPr wrap="square" lIns="8509" tIns="170053" rIns="8509" bIns="170053" rtlCol="0" anchor="ctr">
            <a:spAutoFit/>
          </a:bodyPr>
          <a:lstStyle/>
          <a:p>
            <a:pPr marL="0" indent="0" algn="r">
              <a:lnSpc>
                <a:spcPts val="1600"/>
              </a:lnSpc>
              <a:buNone/>
            </a:pPr>
            <a:r>
              <a:rPr lang="en-US" sz="1400" b="1" dirty="0">
                <a:solidFill>
                  <a:srgbClr val="0052CC"/>
                </a:solidFill>
                <a:latin typeface="JetBrains Mono" pitchFamily="34" charset="0"/>
                <a:ea typeface="JetBrains Mono" pitchFamily="34" charset="-122"/>
                <a:cs typeface="JetBrains Mono" pitchFamily="34" charset="-120"/>
              </a:rPr>
              <a:t>Up to 35%</a:t>
            </a:r>
            <a:endParaRPr lang="en-US" sz="1400" dirty="0"/>
          </a:p>
        </p:txBody>
      </p:sp>
      <p:sp>
        <p:nvSpPr>
          <p:cNvPr id="18" name="Shape 15"/>
          <p:cNvSpPr/>
          <p:nvPr/>
        </p:nvSpPr>
        <p:spPr>
          <a:xfrm>
            <a:off x="4861322" y="1291233"/>
            <a:ext cx="1230511" cy="112514"/>
          </a:xfrm>
          <a:prstGeom prst="rect">
            <a:avLst/>
          </a:prstGeom>
          <a:solidFill>
            <a:srgbClr val="FFFFFF"/>
          </a:solidFill>
          <a:ln/>
        </p:spPr>
        <p:txBody>
          <a:bodyPr/>
          <a:lstStyle/>
          <a:p>
            <a:endParaRPr lang="en-US"/>
          </a:p>
        </p:txBody>
      </p:sp>
      <p:sp>
        <p:nvSpPr>
          <p:cNvPr id="19" name="Text 16"/>
          <p:cNvSpPr/>
          <p:nvPr/>
        </p:nvSpPr>
        <p:spPr>
          <a:xfrm>
            <a:off x="4861322" y="1291233"/>
            <a:ext cx="1230511"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MORTGAGE_AVAILABILITY</a:t>
            </a:r>
            <a:endParaRPr lang="en-US" sz="584" dirty="0"/>
          </a:p>
        </p:txBody>
      </p:sp>
      <p:pic>
        <p:nvPicPr>
          <p:cNvPr id="20" name="Image 1" descr="preencoded.png"/>
          <p:cNvPicPr>
            <a:picLocks noChangeAspect="1"/>
          </p:cNvPicPr>
          <p:nvPr/>
        </p:nvPicPr>
        <p:blipFill>
          <a:blip r:embed="rId4"/>
          <a:stretch>
            <a:fillRect/>
          </a:stretch>
        </p:blipFill>
        <p:spPr>
          <a:xfrm>
            <a:off x="4932759" y="1635919"/>
            <a:ext cx="160734" cy="142875"/>
          </a:xfrm>
          <a:prstGeom prst="rect">
            <a:avLst/>
          </a:prstGeom>
        </p:spPr>
      </p:pic>
      <p:sp>
        <p:nvSpPr>
          <p:cNvPr id="21" name="Text 17"/>
          <p:cNvSpPr/>
          <p:nvPr/>
        </p:nvSpPr>
        <p:spPr>
          <a:xfrm>
            <a:off x="5200650" y="1591270"/>
            <a:ext cx="1094852"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Income Verification</a:t>
            </a:r>
            <a:endParaRPr lang="en-US" sz="1050" dirty="0"/>
          </a:p>
        </p:txBody>
      </p:sp>
      <p:sp>
        <p:nvSpPr>
          <p:cNvPr id="22" name="Text 18"/>
          <p:cNvSpPr/>
          <p:nvPr/>
        </p:nvSpPr>
        <p:spPr>
          <a:xfrm>
            <a:off x="5200650" y="1809155"/>
            <a:ext cx="3289697" cy="490840"/>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Foreigners must provide proof of stable income, typically through tax returns or employment contracts, for credit assessment.</a:t>
            </a:r>
            <a:endParaRPr lang="en-US" sz="1000" dirty="0"/>
          </a:p>
        </p:txBody>
      </p:sp>
      <p:pic>
        <p:nvPicPr>
          <p:cNvPr id="23" name="Image 2" descr="preencoded.png"/>
          <p:cNvPicPr>
            <a:picLocks noChangeAspect="1"/>
          </p:cNvPicPr>
          <p:nvPr/>
        </p:nvPicPr>
        <p:blipFill>
          <a:blip r:embed="rId5"/>
          <a:stretch>
            <a:fillRect/>
          </a:stretch>
        </p:blipFill>
        <p:spPr>
          <a:xfrm>
            <a:off x="4932759" y="2591005"/>
            <a:ext cx="107156" cy="142875"/>
          </a:xfrm>
          <a:prstGeom prst="rect">
            <a:avLst/>
          </a:prstGeom>
        </p:spPr>
      </p:pic>
      <p:sp>
        <p:nvSpPr>
          <p:cNvPr id="24" name="Text 19"/>
          <p:cNvSpPr/>
          <p:nvPr/>
        </p:nvSpPr>
        <p:spPr>
          <a:xfrm>
            <a:off x="5147072" y="2546356"/>
            <a:ext cx="692497"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Loan Tenure</a:t>
            </a:r>
            <a:endParaRPr lang="en-US" sz="1050" dirty="0"/>
          </a:p>
        </p:txBody>
      </p:sp>
      <p:sp>
        <p:nvSpPr>
          <p:cNvPr id="25" name="Text 20"/>
          <p:cNvSpPr/>
          <p:nvPr/>
        </p:nvSpPr>
        <p:spPr>
          <a:xfrm>
            <a:off x="5147072" y="2764241"/>
            <a:ext cx="3343275"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Maximum tenure is 30 years for non-landed residential property, capped by the borrower's age (typically 65).</a:t>
            </a:r>
            <a:endParaRPr lang="en-US" sz="1000" dirty="0"/>
          </a:p>
        </p:txBody>
      </p:sp>
      <p:pic>
        <p:nvPicPr>
          <p:cNvPr id="26" name="Image 3" descr="preencoded.png"/>
          <p:cNvPicPr>
            <a:picLocks noChangeAspect="1"/>
          </p:cNvPicPr>
          <p:nvPr/>
        </p:nvPicPr>
        <p:blipFill>
          <a:blip r:embed="rId6"/>
          <a:stretch>
            <a:fillRect/>
          </a:stretch>
        </p:blipFill>
        <p:spPr>
          <a:xfrm>
            <a:off x="4932759" y="3386082"/>
            <a:ext cx="107156" cy="142875"/>
          </a:xfrm>
          <a:prstGeom prst="rect">
            <a:avLst/>
          </a:prstGeom>
        </p:spPr>
      </p:pic>
      <p:sp>
        <p:nvSpPr>
          <p:cNvPr id="27" name="Text 21"/>
          <p:cNvSpPr/>
          <p:nvPr/>
        </p:nvSpPr>
        <p:spPr>
          <a:xfrm>
            <a:off x="5147072" y="3341433"/>
            <a:ext cx="777457"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Interest Rates</a:t>
            </a:r>
            <a:endParaRPr lang="en-US" sz="1050" dirty="0"/>
          </a:p>
        </p:txBody>
      </p:sp>
      <p:sp>
        <p:nvSpPr>
          <p:cNvPr id="28" name="Text 22"/>
          <p:cNvSpPr/>
          <p:nvPr/>
        </p:nvSpPr>
        <p:spPr>
          <a:xfrm>
            <a:off x="5147072" y="3559318"/>
            <a:ext cx="3343275" cy="327718"/>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Mortgage rates in Singapore are generally linked to SORA (Singapore Overnight Rate Average) plus a bank margin.</a:t>
            </a:r>
            <a:endParaRPr lang="en-US" sz="1000" dirty="0"/>
          </a:p>
        </p:txBody>
      </p:sp>
      <p:sp>
        <p:nvSpPr>
          <p:cNvPr id="29" name="Shape 23"/>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30" name="Shape 24"/>
          <p:cNvSpPr/>
          <p:nvPr/>
        </p:nvSpPr>
        <p:spPr>
          <a:xfrm>
            <a:off x="7144" y="4561284"/>
            <a:ext cx="9129713" cy="3572"/>
          </a:xfrm>
          <a:prstGeom prst="rect">
            <a:avLst/>
          </a:prstGeom>
          <a:solidFill>
            <a:srgbClr val="000000"/>
          </a:solidFill>
          <a:ln/>
        </p:spPr>
        <p:txBody>
          <a:bodyPr/>
          <a:lstStyle/>
          <a:p>
            <a:endParaRPr lang="en-US"/>
          </a:p>
        </p:txBody>
      </p:sp>
      <p:sp>
        <p:nvSpPr>
          <p:cNvPr id="31" name="Text 25"/>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33" name="Text 24">
            <a:extLst>
              <a:ext uri="{FF2B5EF4-FFF2-40B4-BE49-F238E27FC236}">
                <a16:creationId xmlns:a16="http://schemas.microsoft.com/office/drawing/2014/main" id="{CC98DEC9-85D6-7678-1386-071989288C82}"/>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30</a:t>
            </a:r>
            <a:endParaRPr lang="en-US" sz="727"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070027" cy="357188"/>
          </a:xfrm>
          <a:prstGeom prst="rect">
            <a:avLst/>
          </a:prstGeom>
          <a:solidFill>
            <a:srgbClr val="000000"/>
          </a:solidFill>
          <a:ln/>
        </p:spPr>
        <p:txBody>
          <a:bodyPr/>
          <a:lstStyle/>
          <a:p>
            <a:endParaRPr lang="en-US"/>
          </a:p>
        </p:txBody>
      </p:sp>
      <p:sp>
        <p:nvSpPr>
          <p:cNvPr id="4" name="Text 1"/>
          <p:cNvSpPr/>
          <p:nvPr/>
        </p:nvSpPr>
        <p:spPr>
          <a:xfrm>
            <a:off x="7144" y="7144"/>
            <a:ext cx="3070027"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RISK ASSESSMENT // FACTORS-01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Key Risk Factors</a:t>
            </a:r>
            <a:endParaRPr lang="en-US" sz="2436" dirty="0"/>
          </a:p>
        </p:txBody>
      </p:sp>
      <p:sp>
        <p:nvSpPr>
          <p:cNvPr id="8" name="Shape 5"/>
          <p:cNvSpPr/>
          <p:nvPr/>
        </p:nvSpPr>
        <p:spPr>
          <a:xfrm>
            <a:off x="582216" y="1219795"/>
            <a:ext cx="505420" cy="112514"/>
          </a:xfrm>
          <a:prstGeom prst="rect">
            <a:avLst/>
          </a:prstGeom>
          <a:solidFill>
            <a:srgbClr val="FFFFFF"/>
          </a:solidFill>
          <a:ln/>
        </p:spPr>
        <p:txBody>
          <a:bodyPr/>
          <a:lstStyle/>
          <a:p>
            <a:endParaRPr lang="en-US"/>
          </a:p>
        </p:txBody>
      </p:sp>
      <p:sp>
        <p:nvSpPr>
          <p:cNvPr id="9" name="Text 6"/>
          <p:cNvSpPr/>
          <p:nvPr/>
        </p:nvSpPr>
        <p:spPr>
          <a:xfrm>
            <a:off x="582216" y="1219795"/>
            <a:ext cx="50542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CC0000"/>
                </a:solidFill>
                <a:latin typeface="JetBrains Mono" pitchFamily="34" charset="0"/>
                <a:ea typeface="JetBrains Mono" pitchFamily="34" charset="-122"/>
                <a:cs typeface="JetBrains Mono" pitchFamily="34" charset="-120"/>
              </a:rPr>
              <a:t>RISK_01</a:t>
            </a:r>
            <a:endParaRPr lang="en-US" sz="584" dirty="0"/>
          </a:p>
        </p:txBody>
      </p:sp>
      <p:pic>
        <p:nvPicPr>
          <p:cNvPr id="10" name="Image 1" descr="preencoded.png"/>
          <p:cNvPicPr>
            <a:picLocks noChangeAspect="1"/>
          </p:cNvPicPr>
          <p:nvPr/>
        </p:nvPicPr>
        <p:blipFill>
          <a:blip r:embed="rId4"/>
          <a:stretch>
            <a:fillRect/>
          </a:stretch>
        </p:blipFill>
        <p:spPr>
          <a:xfrm>
            <a:off x="1672224" y="1519833"/>
            <a:ext cx="285750" cy="285750"/>
          </a:xfrm>
          <a:prstGeom prst="rect">
            <a:avLst/>
          </a:prstGeom>
        </p:spPr>
      </p:pic>
      <p:sp>
        <p:nvSpPr>
          <p:cNvPr id="11" name="Text 7"/>
          <p:cNvSpPr/>
          <p:nvPr/>
        </p:nvSpPr>
        <p:spPr>
          <a:xfrm>
            <a:off x="1423004" y="1912739"/>
            <a:ext cx="784189"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Policy Risk</a:t>
            </a:r>
            <a:endParaRPr lang="en-US" sz="1400" dirty="0"/>
          </a:p>
        </p:txBody>
      </p:sp>
      <p:sp>
        <p:nvSpPr>
          <p:cNvPr id="12" name="Text 8"/>
          <p:cNvSpPr/>
          <p:nvPr/>
        </p:nvSpPr>
        <p:spPr>
          <a:xfrm>
            <a:off x="617934" y="2451506"/>
            <a:ext cx="2394328" cy="885179"/>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The Singapore government actively intervenes to prevent market bubbles. Sudden changes in stamp duties or loan limits can impact liquidity and entry/exit costs.</a:t>
            </a:r>
            <a:endParaRPr lang="en-US" sz="1000" dirty="0"/>
          </a:p>
        </p:txBody>
      </p:sp>
      <p:sp>
        <p:nvSpPr>
          <p:cNvPr id="13" name="Text 9"/>
          <p:cNvSpPr/>
          <p:nvPr/>
        </p:nvSpPr>
        <p:spPr>
          <a:xfrm>
            <a:off x="617934" y="3451631"/>
            <a:ext cx="2394328"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CC0000"/>
                </a:solidFill>
                <a:latin typeface="JetBrains Mono" pitchFamily="34" charset="0"/>
                <a:ea typeface="JetBrains Mono" pitchFamily="34" charset="-122"/>
                <a:cs typeface="JetBrains Mono" pitchFamily="34" charset="-120"/>
              </a:rPr>
              <a:t>&gt; IMPACT: MARKET LIQUIDITY</a:t>
            </a:r>
            <a:endParaRPr lang="en-US" sz="900" dirty="0"/>
          </a:p>
        </p:txBody>
      </p:sp>
      <p:sp>
        <p:nvSpPr>
          <p:cNvPr id="14" name="Shape 10"/>
          <p:cNvSpPr/>
          <p:nvPr/>
        </p:nvSpPr>
        <p:spPr>
          <a:xfrm>
            <a:off x="3337303" y="1219795"/>
            <a:ext cx="505420" cy="112514"/>
          </a:xfrm>
          <a:prstGeom prst="rect">
            <a:avLst/>
          </a:prstGeom>
          <a:solidFill>
            <a:srgbClr val="FFFFFF"/>
          </a:solidFill>
          <a:ln/>
        </p:spPr>
        <p:txBody>
          <a:bodyPr/>
          <a:lstStyle/>
          <a:p>
            <a:endParaRPr lang="en-US"/>
          </a:p>
        </p:txBody>
      </p:sp>
      <p:sp>
        <p:nvSpPr>
          <p:cNvPr id="15" name="Text 11"/>
          <p:cNvSpPr/>
          <p:nvPr/>
        </p:nvSpPr>
        <p:spPr>
          <a:xfrm>
            <a:off x="3337303" y="1219795"/>
            <a:ext cx="50542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CC0000"/>
                </a:solidFill>
                <a:latin typeface="JetBrains Mono" pitchFamily="34" charset="0"/>
                <a:ea typeface="JetBrains Mono" pitchFamily="34" charset="-122"/>
                <a:cs typeface="JetBrains Mono" pitchFamily="34" charset="-120"/>
              </a:rPr>
              <a:t>RISK_02</a:t>
            </a:r>
            <a:endParaRPr lang="en-US" sz="584" dirty="0"/>
          </a:p>
        </p:txBody>
      </p:sp>
      <p:pic>
        <p:nvPicPr>
          <p:cNvPr id="16" name="Image 2" descr="preencoded.png"/>
          <p:cNvPicPr>
            <a:picLocks noChangeAspect="1"/>
          </p:cNvPicPr>
          <p:nvPr/>
        </p:nvPicPr>
        <p:blipFill>
          <a:blip r:embed="rId5"/>
          <a:stretch>
            <a:fillRect/>
          </a:stretch>
        </p:blipFill>
        <p:spPr>
          <a:xfrm>
            <a:off x="4427311" y="1519833"/>
            <a:ext cx="285750" cy="285750"/>
          </a:xfrm>
          <a:prstGeom prst="rect">
            <a:avLst/>
          </a:prstGeom>
        </p:spPr>
      </p:pic>
      <p:sp>
        <p:nvSpPr>
          <p:cNvPr id="17" name="Text 12"/>
          <p:cNvSpPr/>
          <p:nvPr/>
        </p:nvSpPr>
        <p:spPr>
          <a:xfrm>
            <a:off x="3920393" y="1912739"/>
            <a:ext cx="1299587"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Interest Rate Risk</a:t>
            </a:r>
            <a:endParaRPr lang="en-US" sz="1400" dirty="0"/>
          </a:p>
        </p:txBody>
      </p:sp>
      <p:sp>
        <p:nvSpPr>
          <p:cNvPr id="18" name="Text 13"/>
          <p:cNvSpPr/>
          <p:nvPr/>
        </p:nvSpPr>
        <p:spPr>
          <a:xfrm>
            <a:off x="3373022" y="2451506"/>
            <a:ext cx="2394356"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Singapore's interest rates are highly correlated with US Fed cycles. Rising rates increase mortgage servicing costs and can compress net rental yields.</a:t>
            </a:r>
            <a:endParaRPr lang="en-US" sz="1000" dirty="0"/>
          </a:p>
        </p:txBody>
      </p:sp>
      <p:sp>
        <p:nvSpPr>
          <p:cNvPr id="19" name="Text 14"/>
          <p:cNvSpPr/>
          <p:nvPr/>
        </p:nvSpPr>
        <p:spPr>
          <a:xfrm>
            <a:off x="3373022" y="3280181"/>
            <a:ext cx="2394356"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CC0000"/>
                </a:solidFill>
                <a:latin typeface="JetBrains Mono" pitchFamily="34" charset="0"/>
                <a:ea typeface="JetBrains Mono" pitchFamily="34" charset="-122"/>
                <a:cs typeface="JetBrains Mono" pitchFamily="34" charset="-120"/>
              </a:rPr>
              <a:t>&gt; IMPACT: FINANCING COSTS</a:t>
            </a:r>
            <a:endParaRPr lang="en-US" sz="900" dirty="0"/>
          </a:p>
        </p:txBody>
      </p:sp>
      <p:sp>
        <p:nvSpPr>
          <p:cNvPr id="20" name="Shape 15"/>
          <p:cNvSpPr/>
          <p:nvPr/>
        </p:nvSpPr>
        <p:spPr>
          <a:xfrm>
            <a:off x="6092419" y="1219795"/>
            <a:ext cx="505420" cy="112514"/>
          </a:xfrm>
          <a:prstGeom prst="rect">
            <a:avLst/>
          </a:prstGeom>
          <a:solidFill>
            <a:srgbClr val="FFFFFF"/>
          </a:solidFill>
          <a:ln/>
        </p:spPr>
        <p:txBody>
          <a:bodyPr/>
          <a:lstStyle/>
          <a:p>
            <a:endParaRPr lang="en-US"/>
          </a:p>
        </p:txBody>
      </p:sp>
      <p:sp>
        <p:nvSpPr>
          <p:cNvPr id="21" name="Text 16"/>
          <p:cNvSpPr/>
          <p:nvPr/>
        </p:nvSpPr>
        <p:spPr>
          <a:xfrm>
            <a:off x="6092419" y="1219795"/>
            <a:ext cx="50542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CC0000"/>
                </a:solidFill>
                <a:latin typeface="JetBrains Mono" pitchFamily="34" charset="0"/>
                <a:ea typeface="JetBrains Mono" pitchFamily="34" charset="-122"/>
                <a:cs typeface="JetBrains Mono" pitchFamily="34" charset="-120"/>
              </a:rPr>
              <a:t>RISK_03</a:t>
            </a:r>
            <a:endParaRPr lang="en-US" sz="584" dirty="0"/>
          </a:p>
        </p:txBody>
      </p:sp>
      <p:sp>
        <p:nvSpPr>
          <p:cNvPr id="22" name="Text 17"/>
          <p:cNvSpPr/>
          <p:nvPr/>
        </p:nvSpPr>
        <p:spPr>
          <a:xfrm>
            <a:off x="6823135" y="1912739"/>
            <a:ext cx="1007905"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Currency Risk</a:t>
            </a:r>
            <a:endParaRPr lang="en-US" sz="1400" dirty="0"/>
          </a:p>
        </p:txBody>
      </p:sp>
      <p:sp>
        <p:nvSpPr>
          <p:cNvPr id="23" name="Text 18"/>
          <p:cNvSpPr/>
          <p:nvPr/>
        </p:nvSpPr>
        <p:spPr>
          <a:xfrm>
            <a:off x="6128138" y="2471639"/>
            <a:ext cx="2397900"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For US-based investors, fluctuations in the USD/SGD exchange rate can impact the total return on investment when repatriating funds.</a:t>
            </a:r>
            <a:endParaRPr lang="en-US" sz="1000" dirty="0"/>
          </a:p>
        </p:txBody>
      </p:sp>
      <p:sp>
        <p:nvSpPr>
          <p:cNvPr id="24" name="Text 19"/>
          <p:cNvSpPr/>
          <p:nvPr/>
        </p:nvSpPr>
        <p:spPr>
          <a:xfrm>
            <a:off x="6092419" y="3213455"/>
            <a:ext cx="2397900"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CC0000"/>
                </a:solidFill>
                <a:latin typeface="JetBrains Mono" pitchFamily="34" charset="0"/>
                <a:ea typeface="JetBrains Mono" pitchFamily="34" charset="-122"/>
                <a:cs typeface="JetBrains Mono" pitchFamily="34" charset="-120"/>
              </a:rPr>
              <a:t>&gt; IMPACT: TOTAL RETURNS</a:t>
            </a:r>
            <a:endParaRPr lang="en-US" sz="900" dirty="0"/>
          </a:p>
        </p:txBody>
      </p:sp>
      <p:sp>
        <p:nvSpPr>
          <p:cNvPr id="25" name="Shape 20"/>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26" name="Shape 21"/>
          <p:cNvSpPr/>
          <p:nvPr/>
        </p:nvSpPr>
        <p:spPr>
          <a:xfrm>
            <a:off x="7144" y="4561284"/>
            <a:ext cx="9129713" cy="3572"/>
          </a:xfrm>
          <a:prstGeom prst="rect">
            <a:avLst/>
          </a:prstGeom>
          <a:solidFill>
            <a:srgbClr val="000000"/>
          </a:solidFill>
          <a:ln/>
        </p:spPr>
        <p:txBody>
          <a:bodyPr/>
          <a:lstStyle/>
          <a:p>
            <a:endParaRPr lang="en-US"/>
          </a:p>
        </p:txBody>
      </p:sp>
      <p:sp>
        <p:nvSpPr>
          <p:cNvPr id="27" name="Text 22"/>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pic>
        <p:nvPicPr>
          <p:cNvPr id="30" name="Graphic 29" descr="Dollar with solid fill">
            <a:extLst>
              <a:ext uri="{FF2B5EF4-FFF2-40B4-BE49-F238E27FC236}">
                <a16:creationId xmlns:a16="http://schemas.microsoft.com/office/drawing/2014/main" id="{D4B98606-64FC-2D01-B318-958144006B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82398" y="1505154"/>
            <a:ext cx="312511" cy="312511"/>
          </a:xfrm>
          <a:prstGeom prst="rect">
            <a:avLst/>
          </a:prstGeom>
        </p:spPr>
      </p:pic>
      <p:sp>
        <p:nvSpPr>
          <p:cNvPr id="29" name="Text 24">
            <a:extLst>
              <a:ext uri="{FF2B5EF4-FFF2-40B4-BE49-F238E27FC236}">
                <a16:creationId xmlns:a16="http://schemas.microsoft.com/office/drawing/2014/main" id="{07416D87-1C95-389C-2868-E9FA9756A641}"/>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31</a:t>
            </a:r>
            <a:endParaRPr lang="en-US" sz="727"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070027" cy="357188"/>
          </a:xfrm>
          <a:prstGeom prst="rect">
            <a:avLst/>
          </a:prstGeom>
          <a:solidFill>
            <a:srgbClr val="000000"/>
          </a:solidFill>
          <a:ln/>
        </p:spPr>
        <p:txBody>
          <a:bodyPr/>
          <a:lstStyle/>
          <a:p>
            <a:endParaRPr lang="en-US"/>
          </a:p>
        </p:txBody>
      </p:sp>
      <p:sp>
        <p:nvSpPr>
          <p:cNvPr id="4" name="Text 1"/>
          <p:cNvSpPr/>
          <p:nvPr/>
        </p:nvSpPr>
        <p:spPr>
          <a:xfrm>
            <a:off x="7144" y="7144"/>
            <a:ext cx="3070027"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EXIT STRATEGY // LIQUIDITY-01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Market Liquidity &amp; Exit Strategies</a:t>
            </a:r>
            <a:endParaRPr lang="en-US" sz="2436" dirty="0"/>
          </a:p>
        </p:txBody>
      </p:sp>
      <p:sp>
        <p:nvSpPr>
          <p:cNvPr id="8" name="Shape 5"/>
          <p:cNvSpPr/>
          <p:nvPr/>
        </p:nvSpPr>
        <p:spPr>
          <a:xfrm>
            <a:off x="582216" y="1291233"/>
            <a:ext cx="1437680" cy="112514"/>
          </a:xfrm>
          <a:prstGeom prst="rect">
            <a:avLst/>
          </a:prstGeom>
          <a:solidFill>
            <a:srgbClr val="FFFFFF"/>
          </a:solidFill>
          <a:ln/>
        </p:spPr>
        <p:txBody>
          <a:bodyPr/>
          <a:lstStyle/>
          <a:p>
            <a:endParaRPr lang="en-US"/>
          </a:p>
        </p:txBody>
      </p:sp>
      <p:sp>
        <p:nvSpPr>
          <p:cNvPr id="9" name="Text 6"/>
          <p:cNvSpPr/>
          <p:nvPr/>
        </p:nvSpPr>
        <p:spPr>
          <a:xfrm>
            <a:off x="582216" y="1291233"/>
            <a:ext cx="143768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SECONDARY_MARKET_DYNAMICS</a:t>
            </a:r>
            <a:endParaRPr lang="en-US" sz="584" dirty="0"/>
          </a:p>
        </p:txBody>
      </p:sp>
      <p:pic>
        <p:nvPicPr>
          <p:cNvPr id="10" name="Image 1" descr="preencoded.png"/>
          <p:cNvPicPr>
            <a:picLocks noChangeAspect="1"/>
          </p:cNvPicPr>
          <p:nvPr/>
        </p:nvPicPr>
        <p:blipFill>
          <a:blip r:embed="rId4"/>
          <a:stretch>
            <a:fillRect/>
          </a:stretch>
        </p:blipFill>
        <p:spPr>
          <a:xfrm>
            <a:off x="653653" y="1635919"/>
            <a:ext cx="142875" cy="142875"/>
          </a:xfrm>
          <a:prstGeom prst="rect">
            <a:avLst/>
          </a:prstGeom>
        </p:spPr>
      </p:pic>
      <p:sp>
        <p:nvSpPr>
          <p:cNvPr id="11" name="Text 7"/>
          <p:cNvSpPr/>
          <p:nvPr/>
        </p:nvSpPr>
        <p:spPr>
          <a:xfrm>
            <a:off x="903684" y="1591270"/>
            <a:ext cx="1038746"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High Transparency</a:t>
            </a:r>
            <a:endParaRPr lang="en-US" sz="1050" dirty="0"/>
          </a:p>
        </p:txBody>
      </p:sp>
      <p:sp>
        <p:nvSpPr>
          <p:cNvPr id="12" name="Text 8"/>
          <p:cNvSpPr/>
          <p:nvPr/>
        </p:nvSpPr>
        <p:spPr>
          <a:xfrm>
            <a:off x="903684" y="1809155"/>
            <a:ext cx="3307556" cy="490840"/>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Transaction data is publicly available via URA REALIS, ensuring price discovery and market efficiency for both buyers and sellers.</a:t>
            </a:r>
            <a:endParaRPr lang="en-US" sz="1000" dirty="0"/>
          </a:p>
        </p:txBody>
      </p:sp>
      <p:pic>
        <p:nvPicPr>
          <p:cNvPr id="13" name="Image 2" descr="preencoded.png"/>
          <p:cNvPicPr>
            <a:picLocks noChangeAspect="1"/>
          </p:cNvPicPr>
          <p:nvPr/>
        </p:nvPicPr>
        <p:blipFill>
          <a:blip r:embed="rId5"/>
          <a:stretch>
            <a:fillRect/>
          </a:stretch>
        </p:blipFill>
        <p:spPr>
          <a:xfrm>
            <a:off x="653653" y="2626723"/>
            <a:ext cx="107156" cy="142875"/>
          </a:xfrm>
          <a:prstGeom prst="rect">
            <a:avLst/>
          </a:prstGeom>
        </p:spPr>
      </p:pic>
      <p:sp>
        <p:nvSpPr>
          <p:cNvPr id="14" name="Text 9"/>
          <p:cNvSpPr/>
          <p:nvPr/>
        </p:nvSpPr>
        <p:spPr>
          <a:xfrm>
            <a:off x="867966" y="2582075"/>
            <a:ext cx="1187826"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Standardized Process</a:t>
            </a:r>
            <a:endParaRPr lang="en-US" sz="1050" dirty="0"/>
          </a:p>
        </p:txBody>
      </p:sp>
      <p:sp>
        <p:nvSpPr>
          <p:cNvPr id="15" name="Text 10"/>
          <p:cNvSpPr/>
          <p:nvPr/>
        </p:nvSpPr>
        <p:spPr>
          <a:xfrm>
            <a:off x="867966" y="2799959"/>
            <a:ext cx="3343275" cy="494431"/>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The resale process is highly standardized with clear legal timelines, reducing transaction friction and execution risk.</a:t>
            </a:r>
            <a:endParaRPr lang="en-US" sz="1000" dirty="0"/>
          </a:p>
        </p:txBody>
      </p:sp>
      <p:pic>
        <p:nvPicPr>
          <p:cNvPr id="16" name="Image 3" descr="preencoded.png"/>
          <p:cNvPicPr>
            <a:picLocks noChangeAspect="1"/>
          </p:cNvPicPr>
          <p:nvPr/>
        </p:nvPicPr>
        <p:blipFill>
          <a:blip r:embed="rId6"/>
          <a:stretch>
            <a:fillRect/>
          </a:stretch>
        </p:blipFill>
        <p:spPr>
          <a:xfrm>
            <a:off x="653653" y="3457519"/>
            <a:ext cx="107156" cy="142875"/>
          </a:xfrm>
          <a:prstGeom prst="rect">
            <a:avLst/>
          </a:prstGeom>
        </p:spPr>
      </p:pic>
      <p:sp>
        <p:nvSpPr>
          <p:cNvPr id="17" name="Text 11"/>
          <p:cNvSpPr/>
          <p:nvPr/>
        </p:nvSpPr>
        <p:spPr>
          <a:xfrm>
            <a:off x="867966" y="3412871"/>
            <a:ext cx="828753"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Holding Period</a:t>
            </a:r>
            <a:endParaRPr lang="en-US" sz="1050" dirty="0"/>
          </a:p>
        </p:txBody>
      </p:sp>
      <p:sp>
        <p:nvSpPr>
          <p:cNvPr id="18" name="Text 12"/>
          <p:cNvSpPr/>
          <p:nvPr/>
        </p:nvSpPr>
        <p:spPr>
          <a:xfrm>
            <a:off x="867966" y="3630755"/>
            <a:ext cx="3343275" cy="494431"/>
          </a:xfrm>
          <a:prstGeom prst="rect">
            <a:avLst/>
          </a:prstGeom>
          <a:noFill/>
          <a:ln/>
        </p:spPr>
        <p:txBody>
          <a:bodyPr wrap="square" lIns="0" tIns="0" rIns="0" bIns="0" rtlCol="0" anchor="t">
            <a:spAutoFit/>
          </a:bodyPr>
          <a:lstStyle/>
          <a:p>
            <a:pPr marL="0" indent="0" algn="l">
              <a:lnSpc>
                <a:spcPts val="1300"/>
              </a:lnSpc>
              <a:buNone/>
            </a:pPr>
            <a:r>
              <a:rPr lang="en-US" sz="1000" dirty="0">
                <a:solidFill>
                  <a:srgbClr val="4A4A4A"/>
                </a:solidFill>
                <a:latin typeface="DM Sans" pitchFamily="34" charset="0"/>
                <a:ea typeface="DM Sans" pitchFamily="34" charset="-122"/>
                <a:cs typeface="DM Sans" pitchFamily="34" charset="-120"/>
              </a:rPr>
              <a:t>Recommended holding period of 5-10 years to ride out market cycles and maximize capital appreciation potential.</a:t>
            </a:r>
            <a:endParaRPr lang="en-US" sz="1000" dirty="0"/>
          </a:p>
        </p:txBody>
      </p:sp>
      <p:sp>
        <p:nvSpPr>
          <p:cNvPr id="19" name="Shape 13"/>
          <p:cNvSpPr/>
          <p:nvPr/>
        </p:nvSpPr>
        <p:spPr>
          <a:xfrm>
            <a:off x="4861322" y="1291233"/>
            <a:ext cx="1437680" cy="112514"/>
          </a:xfrm>
          <a:prstGeom prst="rect">
            <a:avLst/>
          </a:prstGeom>
          <a:solidFill>
            <a:srgbClr val="FFFFFF"/>
          </a:solidFill>
          <a:ln/>
        </p:spPr>
        <p:txBody>
          <a:bodyPr/>
          <a:lstStyle/>
          <a:p>
            <a:endParaRPr lang="en-US"/>
          </a:p>
        </p:txBody>
      </p:sp>
      <p:sp>
        <p:nvSpPr>
          <p:cNvPr id="20" name="Text 14"/>
          <p:cNvSpPr/>
          <p:nvPr/>
        </p:nvSpPr>
        <p:spPr>
          <a:xfrm>
            <a:off x="4861322" y="1291233"/>
            <a:ext cx="143768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SELLER'S_STAMP_DUTY_(SSD)</a:t>
            </a:r>
            <a:endParaRPr lang="en-US" sz="584" dirty="0"/>
          </a:p>
        </p:txBody>
      </p:sp>
      <p:sp>
        <p:nvSpPr>
          <p:cNvPr id="21" name="Text 15"/>
          <p:cNvSpPr/>
          <p:nvPr/>
        </p:nvSpPr>
        <p:spPr>
          <a:xfrm>
            <a:off x="4932759" y="1658382"/>
            <a:ext cx="2671344" cy="287258"/>
          </a:xfrm>
          <a:prstGeom prst="rect">
            <a:avLst/>
          </a:prstGeom>
          <a:noFill/>
          <a:ln/>
        </p:spPr>
        <p:txBody>
          <a:bodyPr wrap="square" lIns="8509" tIns="85090" rIns="8509" bIns="85090" rtlCol="0" anchor="ctr">
            <a:spAutoFit/>
          </a:bodyPr>
          <a:lstStyle/>
          <a:p>
            <a:pPr marL="0" indent="0" algn="l">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HOLDING PERIOD</a:t>
            </a:r>
            <a:endParaRPr lang="en-US" sz="900" dirty="0"/>
          </a:p>
        </p:txBody>
      </p:sp>
      <p:sp>
        <p:nvSpPr>
          <p:cNvPr id="22" name="Text 16"/>
          <p:cNvSpPr/>
          <p:nvPr/>
        </p:nvSpPr>
        <p:spPr>
          <a:xfrm>
            <a:off x="7604103" y="1658382"/>
            <a:ext cx="886244" cy="287258"/>
          </a:xfrm>
          <a:prstGeom prst="rect">
            <a:avLst/>
          </a:prstGeom>
          <a:noFill/>
          <a:ln/>
        </p:spPr>
        <p:txBody>
          <a:bodyPr wrap="square" lIns="8509" tIns="85090" rIns="8509" bIns="85090" rtlCol="0" anchor="ctr">
            <a:spAutoFit/>
          </a:bodyPr>
          <a:lstStyle/>
          <a:p>
            <a:pPr marL="0" indent="0" algn="r">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SSD RATE</a:t>
            </a:r>
            <a:endParaRPr lang="en-US" sz="900" dirty="0"/>
          </a:p>
        </p:txBody>
      </p:sp>
      <p:sp>
        <p:nvSpPr>
          <p:cNvPr id="23" name="Text 17"/>
          <p:cNvSpPr/>
          <p:nvPr/>
        </p:nvSpPr>
        <p:spPr>
          <a:xfrm>
            <a:off x="4932759" y="1926874"/>
            <a:ext cx="2671344"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Up to 1 Year</a:t>
            </a:r>
            <a:endParaRPr lang="en-US" sz="1000" dirty="0"/>
          </a:p>
        </p:txBody>
      </p:sp>
      <p:sp>
        <p:nvSpPr>
          <p:cNvPr id="24" name="Text 18"/>
          <p:cNvSpPr/>
          <p:nvPr/>
        </p:nvSpPr>
        <p:spPr>
          <a:xfrm>
            <a:off x="7604103" y="1930945"/>
            <a:ext cx="886244"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CC0000"/>
                </a:solidFill>
                <a:latin typeface="JetBrains Mono" pitchFamily="34" charset="0"/>
                <a:ea typeface="JetBrains Mono" pitchFamily="34" charset="-122"/>
                <a:cs typeface="JetBrains Mono" pitchFamily="34" charset="-120"/>
              </a:rPr>
              <a:t>12%</a:t>
            </a:r>
            <a:endParaRPr lang="en-US" sz="900" dirty="0"/>
          </a:p>
        </p:txBody>
      </p:sp>
      <p:sp>
        <p:nvSpPr>
          <p:cNvPr id="25" name="Text 19"/>
          <p:cNvSpPr/>
          <p:nvPr/>
        </p:nvSpPr>
        <p:spPr>
          <a:xfrm>
            <a:off x="4932759" y="2295670"/>
            <a:ext cx="2671344"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More than 1 to 2 Years</a:t>
            </a:r>
            <a:endParaRPr lang="en-US" sz="1000" dirty="0"/>
          </a:p>
        </p:txBody>
      </p:sp>
      <p:sp>
        <p:nvSpPr>
          <p:cNvPr id="26" name="Text 20"/>
          <p:cNvSpPr/>
          <p:nvPr/>
        </p:nvSpPr>
        <p:spPr>
          <a:xfrm>
            <a:off x="7604103" y="2299741"/>
            <a:ext cx="886244"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CC0000"/>
                </a:solidFill>
                <a:latin typeface="JetBrains Mono" pitchFamily="34" charset="0"/>
                <a:ea typeface="JetBrains Mono" pitchFamily="34" charset="-122"/>
                <a:cs typeface="JetBrains Mono" pitchFamily="34" charset="-120"/>
              </a:rPr>
              <a:t>8%</a:t>
            </a:r>
            <a:endParaRPr lang="en-US" sz="900" dirty="0"/>
          </a:p>
        </p:txBody>
      </p:sp>
      <p:sp>
        <p:nvSpPr>
          <p:cNvPr id="27" name="Text 21"/>
          <p:cNvSpPr/>
          <p:nvPr/>
        </p:nvSpPr>
        <p:spPr>
          <a:xfrm>
            <a:off x="4932759" y="2663573"/>
            <a:ext cx="2671344"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More than 2 to 3 Years</a:t>
            </a:r>
            <a:endParaRPr lang="en-US" sz="1000" dirty="0"/>
          </a:p>
        </p:txBody>
      </p:sp>
      <p:sp>
        <p:nvSpPr>
          <p:cNvPr id="28" name="Text 22"/>
          <p:cNvSpPr/>
          <p:nvPr/>
        </p:nvSpPr>
        <p:spPr>
          <a:xfrm>
            <a:off x="7604103" y="2667644"/>
            <a:ext cx="886244"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CC0000"/>
                </a:solidFill>
                <a:latin typeface="JetBrains Mono" pitchFamily="34" charset="0"/>
                <a:ea typeface="JetBrains Mono" pitchFamily="34" charset="-122"/>
                <a:cs typeface="JetBrains Mono" pitchFamily="34" charset="-120"/>
              </a:rPr>
              <a:t>4%</a:t>
            </a:r>
            <a:endParaRPr lang="en-US" sz="900" dirty="0"/>
          </a:p>
        </p:txBody>
      </p:sp>
      <p:sp>
        <p:nvSpPr>
          <p:cNvPr id="29" name="Text 23"/>
          <p:cNvSpPr/>
          <p:nvPr/>
        </p:nvSpPr>
        <p:spPr>
          <a:xfrm>
            <a:off x="4932759" y="3031476"/>
            <a:ext cx="2671344" cy="398571"/>
          </a:xfrm>
          <a:prstGeom prst="rect">
            <a:avLst/>
          </a:prstGeom>
          <a:noFill/>
          <a:ln/>
        </p:spPr>
        <p:txBody>
          <a:bodyPr wrap="square" lIns="8509" tIns="127508" rIns="8509" bIns="127508" rtlCol="0" anchor="ctr">
            <a:spAutoFit/>
          </a:bodyPr>
          <a:lstStyle/>
          <a:p>
            <a:pPr marL="0" indent="0" algn="l">
              <a:lnSpc>
                <a:spcPts val="1100"/>
              </a:lnSpc>
              <a:buNone/>
            </a:pPr>
            <a:r>
              <a:rPr lang="en-US" sz="1000" dirty="0">
                <a:solidFill>
                  <a:srgbClr val="4A4A4A"/>
                </a:solidFill>
                <a:latin typeface="JetBrains Mono" pitchFamily="34" charset="0"/>
                <a:ea typeface="JetBrains Mono" pitchFamily="34" charset="-122"/>
                <a:cs typeface="JetBrains Mono" pitchFamily="34" charset="-120"/>
              </a:rPr>
              <a:t>More than 3 Years</a:t>
            </a:r>
            <a:endParaRPr lang="en-US" sz="1000" dirty="0"/>
          </a:p>
        </p:txBody>
      </p:sp>
      <p:sp>
        <p:nvSpPr>
          <p:cNvPr id="30" name="Text 24"/>
          <p:cNvSpPr/>
          <p:nvPr/>
        </p:nvSpPr>
        <p:spPr>
          <a:xfrm>
            <a:off x="7604103" y="3035547"/>
            <a:ext cx="886244" cy="390428"/>
          </a:xfrm>
          <a:prstGeom prst="rect">
            <a:avLst/>
          </a:prstGeom>
          <a:noFill/>
          <a:ln/>
        </p:spPr>
        <p:txBody>
          <a:bodyPr wrap="square" lIns="8509" tIns="127508" rIns="8509" bIns="127508" rtlCol="0" anchor="ctr">
            <a:spAutoFit/>
          </a:bodyPr>
          <a:lstStyle/>
          <a:p>
            <a:pPr marL="0" indent="0" algn="r">
              <a:lnSpc>
                <a:spcPts val="1100"/>
              </a:lnSpc>
              <a:buNone/>
            </a:pPr>
            <a:r>
              <a:rPr lang="en-US" sz="900" b="1" dirty="0">
                <a:solidFill>
                  <a:srgbClr val="008000"/>
                </a:solidFill>
                <a:latin typeface="JetBrains Mono" pitchFamily="34" charset="0"/>
                <a:ea typeface="JetBrains Mono" pitchFamily="34" charset="-122"/>
                <a:cs typeface="JetBrains Mono" pitchFamily="34" charset="-120"/>
              </a:rPr>
              <a:t>0%</a:t>
            </a:r>
            <a:endParaRPr lang="en-US" sz="900" dirty="0"/>
          </a:p>
        </p:txBody>
      </p:sp>
      <p:sp>
        <p:nvSpPr>
          <p:cNvPr id="31" name="Text 25"/>
          <p:cNvSpPr/>
          <p:nvPr/>
        </p:nvSpPr>
        <p:spPr>
          <a:xfrm>
            <a:off x="4932759" y="3559373"/>
            <a:ext cx="3557588" cy="420308"/>
          </a:xfrm>
          <a:prstGeom prst="rect">
            <a:avLst/>
          </a:prstGeom>
          <a:noFill/>
          <a:ln/>
        </p:spPr>
        <p:txBody>
          <a:bodyPr wrap="square" lIns="0" tIns="0" rIns="0" bIns="0" rtlCol="0" anchor="t">
            <a:spAutoFit/>
          </a:bodyPr>
          <a:lstStyle/>
          <a:p>
            <a:pPr marL="0" indent="0" algn="l">
              <a:lnSpc>
                <a:spcPts val="1100"/>
              </a:lnSpc>
              <a:buNone/>
            </a:pPr>
            <a:r>
              <a:rPr lang="en-US" sz="900" dirty="0">
                <a:solidFill>
                  <a:srgbClr val="4A4A4A"/>
                </a:solidFill>
                <a:latin typeface="DM Sans" pitchFamily="34" charset="0"/>
                <a:ea typeface="DM Sans" pitchFamily="34" charset="-122"/>
                <a:cs typeface="DM Sans" pitchFamily="34" charset="-120"/>
              </a:rPr>
              <a:t>SSD is calculated based on the selling price or market value, whichever is higher. It is designed to curb short-term speculative flipping.</a:t>
            </a:r>
            <a:endParaRPr lang="en-US" sz="900" dirty="0"/>
          </a:p>
        </p:txBody>
      </p:sp>
      <p:sp>
        <p:nvSpPr>
          <p:cNvPr id="32" name="Shape 26"/>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33" name="Shape 27"/>
          <p:cNvSpPr/>
          <p:nvPr/>
        </p:nvSpPr>
        <p:spPr>
          <a:xfrm>
            <a:off x="7144" y="4561284"/>
            <a:ext cx="9129713" cy="3572"/>
          </a:xfrm>
          <a:prstGeom prst="rect">
            <a:avLst/>
          </a:prstGeom>
          <a:solidFill>
            <a:srgbClr val="000000"/>
          </a:solidFill>
          <a:ln/>
        </p:spPr>
        <p:txBody>
          <a:bodyPr/>
          <a:lstStyle/>
          <a:p>
            <a:endParaRPr lang="en-US"/>
          </a:p>
        </p:txBody>
      </p:sp>
      <p:sp>
        <p:nvSpPr>
          <p:cNvPr id="34" name="Text 28"/>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36" name="Text 24">
            <a:extLst>
              <a:ext uri="{FF2B5EF4-FFF2-40B4-BE49-F238E27FC236}">
                <a16:creationId xmlns:a16="http://schemas.microsoft.com/office/drawing/2014/main" id="{427661AF-AF07-F202-9EC1-E5B7DA9DAF95}"/>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32</a:t>
            </a:r>
            <a:endParaRPr lang="en-US" sz="727"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525441" cy="357188"/>
          </a:xfrm>
          <a:prstGeom prst="rect">
            <a:avLst/>
          </a:prstGeom>
          <a:solidFill>
            <a:srgbClr val="000000"/>
          </a:solidFill>
          <a:ln/>
        </p:spPr>
        <p:txBody>
          <a:bodyPr/>
          <a:lstStyle/>
          <a:p>
            <a:endParaRPr lang="en-US"/>
          </a:p>
        </p:txBody>
      </p:sp>
      <p:sp>
        <p:nvSpPr>
          <p:cNvPr id="4" name="Text 1"/>
          <p:cNvSpPr/>
          <p:nvPr/>
        </p:nvSpPr>
        <p:spPr>
          <a:xfrm>
            <a:off x="7144" y="7144"/>
            <a:ext cx="3525441"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TRANSACTION WORKFLOW // PROCESS-01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The Purchase Process: Step 1-2</a:t>
            </a:r>
            <a:endParaRPr lang="en-US" sz="2436" dirty="0"/>
          </a:p>
        </p:txBody>
      </p:sp>
      <p:sp>
        <p:nvSpPr>
          <p:cNvPr id="8" name="Shape 5"/>
          <p:cNvSpPr/>
          <p:nvPr/>
        </p:nvSpPr>
        <p:spPr>
          <a:xfrm>
            <a:off x="582216" y="1291233"/>
            <a:ext cx="1075134" cy="112514"/>
          </a:xfrm>
          <a:prstGeom prst="rect">
            <a:avLst/>
          </a:prstGeom>
          <a:solidFill>
            <a:srgbClr val="FFFFFF"/>
          </a:solidFill>
          <a:ln/>
        </p:spPr>
        <p:txBody>
          <a:bodyPr/>
          <a:lstStyle/>
          <a:p>
            <a:endParaRPr lang="en-US"/>
          </a:p>
        </p:txBody>
      </p:sp>
      <p:sp>
        <p:nvSpPr>
          <p:cNvPr id="9" name="Text 6"/>
          <p:cNvSpPr/>
          <p:nvPr/>
        </p:nvSpPr>
        <p:spPr>
          <a:xfrm>
            <a:off x="582216" y="1291233"/>
            <a:ext cx="1075134"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INITIAL_COMMITMENT</a:t>
            </a:r>
            <a:endParaRPr lang="en-US" sz="584" dirty="0"/>
          </a:p>
        </p:txBody>
      </p:sp>
      <p:sp>
        <p:nvSpPr>
          <p:cNvPr id="10" name="Text 7"/>
          <p:cNvSpPr/>
          <p:nvPr/>
        </p:nvSpPr>
        <p:spPr>
          <a:xfrm>
            <a:off x="653653" y="1620431"/>
            <a:ext cx="275034" cy="301823"/>
          </a:xfrm>
          <a:prstGeom prst="rect">
            <a:avLst/>
          </a:prstGeom>
          <a:noFill/>
          <a:ln/>
        </p:spPr>
        <p:txBody>
          <a:bodyPr wrap="none" lIns="0" tIns="0" rIns="0" bIns="0" rtlCol="0" anchor="t">
            <a:spAutoFit/>
          </a:bodyPr>
          <a:lstStyle/>
          <a:p>
            <a:pPr marL="0" indent="0" algn="l">
              <a:lnSpc>
                <a:spcPts val="2200"/>
              </a:lnSpc>
              <a:buNone/>
            </a:pPr>
            <a:r>
              <a:rPr lang="en-US" sz="1602" b="1" dirty="0">
                <a:solidFill>
                  <a:srgbClr val="0052CC"/>
                </a:solidFill>
                <a:latin typeface="JetBrains Mono" pitchFamily="34" charset="0"/>
                <a:ea typeface="JetBrains Mono" pitchFamily="34" charset="-122"/>
                <a:cs typeface="JetBrains Mono" pitchFamily="34" charset="-120"/>
              </a:rPr>
              <a:t>01</a:t>
            </a:r>
            <a:endParaRPr lang="en-US" sz="1602" dirty="0"/>
          </a:p>
        </p:txBody>
      </p:sp>
      <p:sp>
        <p:nvSpPr>
          <p:cNvPr id="11" name="Text 8"/>
          <p:cNvSpPr/>
          <p:nvPr/>
        </p:nvSpPr>
        <p:spPr>
          <a:xfrm>
            <a:off x="1071563" y="1591270"/>
            <a:ext cx="1884170"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Option to Purchase (OTP)</a:t>
            </a:r>
            <a:endParaRPr lang="en-US" sz="1400" dirty="0"/>
          </a:p>
        </p:txBody>
      </p:sp>
      <p:sp>
        <p:nvSpPr>
          <p:cNvPr id="12" name="Text 9"/>
          <p:cNvSpPr/>
          <p:nvPr/>
        </p:nvSpPr>
        <p:spPr>
          <a:xfrm>
            <a:off x="653653" y="2094319"/>
            <a:ext cx="3557588"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Payment of 1% Option Fee to the seller in exchange for the OTP document.</a:t>
            </a:r>
            <a:endParaRPr lang="en-US" sz="1050" dirty="0"/>
          </a:p>
        </p:txBody>
      </p:sp>
      <p:sp>
        <p:nvSpPr>
          <p:cNvPr id="13" name="Text 10"/>
          <p:cNvSpPr/>
          <p:nvPr/>
        </p:nvSpPr>
        <p:spPr>
          <a:xfrm>
            <a:off x="653653" y="2587237"/>
            <a:ext cx="3557588"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Grants the buyer the exclusive right to purchase the property for a fixed period (typically 14 days).</a:t>
            </a:r>
            <a:endParaRPr lang="en-US" sz="1050" dirty="0"/>
          </a:p>
        </p:txBody>
      </p:sp>
      <p:sp>
        <p:nvSpPr>
          <p:cNvPr id="14" name="Text 11"/>
          <p:cNvSpPr/>
          <p:nvPr/>
        </p:nvSpPr>
        <p:spPr>
          <a:xfrm>
            <a:off x="653653" y="3080156"/>
            <a:ext cx="3557588"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The seller is legally barred from offering the property to other parties during this period.</a:t>
            </a:r>
            <a:endParaRPr lang="en-US" sz="1050" dirty="0"/>
          </a:p>
        </p:txBody>
      </p:sp>
      <p:sp>
        <p:nvSpPr>
          <p:cNvPr id="15" name="Shape 12"/>
          <p:cNvSpPr/>
          <p:nvPr/>
        </p:nvSpPr>
        <p:spPr>
          <a:xfrm>
            <a:off x="4861322" y="1291233"/>
            <a:ext cx="919758" cy="112514"/>
          </a:xfrm>
          <a:prstGeom prst="rect">
            <a:avLst/>
          </a:prstGeom>
          <a:solidFill>
            <a:srgbClr val="FFFFFF"/>
          </a:solidFill>
          <a:ln/>
        </p:spPr>
        <p:txBody>
          <a:bodyPr/>
          <a:lstStyle/>
          <a:p>
            <a:endParaRPr lang="en-US"/>
          </a:p>
        </p:txBody>
      </p:sp>
      <p:sp>
        <p:nvSpPr>
          <p:cNvPr id="16" name="Text 13"/>
          <p:cNvSpPr/>
          <p:nvPr/>
        </p:nvSpPr>
        <p:spPr>
          <a:xfrm>
            <a:off x="4861322" y="1291233"/>
            <a:ext cx="919758"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LEGAL_EXECUTION</a:t>
            </a:r>
            <a:endParaRPr lang="en-US" sz="584" dirty="0"/>
          </a:p>
        </p:txBody>
      </p:sp>
      <p:sp>
        <p:nvSpPr>
          <p:cNvPr id="17" name="Text 14"/>
          <p:cNvSpPr/>
          <p:nvPr/>
        </p:nvSpPr>
        <p:spPr>
          <a:xfrm>
            <a:off x="4932759" y="1620431"/>
            <a:ext cx="275034" cy="301823"/>
          </a:xfrm>
          <a:prstGeom prst="rect">
            <a:avLst/>
          </a:prstGeom>
          <a:noFill/>
          <a:ln/>
        </p:spPr>
        <p:txBody>
          <a:bodyPr wrap="none" lIns="0" tIns="0" rIns="0" bIns="0" rtlCol="0" anchor="t">
            <a:spAutoFit/>
          </a:bodyPr>
          <a:lstStyle/>
          <a:p>
            <a:pPr marL="0" indent="0" algn="l">
              <a:lnSpc>
                <a:spcPts val="2200"/>
              </a:lnSpc>
              <a:buNone/>
            </a:pPr>
            <a:r>
              <a:rPr lang="en-US" sz="1602" b="1" dirty="0">
                <a:solidFill>
                  <a:srgbClr val="0052CC"/>
                </a:solidFill>
                <a:latin typeface="JetBrains Mono" pitchFamily="34" charset="0"/>
                <a:ea typeface="JetBrains Mono" pitchFamily="34" charset="-122"/>
                <a:cs typeface="JetBrains Mono" pitchFamily="34" charset="-120"/>
              </a:rPr>
              <a:t>02</a:t>
            </a:r>
            <a:endParaRPr lang="en-US" sz="1602" dirty="0"/>
          </a:p>
        </p:txBody>
      </p:sp>
      <p:sp>
        <p:nvSpPr>
          <p:cNvPr id="18" name="Text 15"/>
          <p:cNvSpPr/>
          <p:nvPr/>
        </p:nvSpPr>
        <p:spPr>
          <a:xfrm>
            <a:off x="5350669" y="1591270"/>
            <a:ext cx="2130583" cy="205184"/>
          </a:xfrm>
          <a:prstGeom prst="rect">
            <a:avLst/>
          </a:prstGeom>
          <a:noFill/>
          <a:ln/>
        </p:spPr>
        <p:txBody>
          <a:bodyPr wrap="none" lIns="0" tIns="0" rIns="0" bIns="0" rtlCol="0" anchor="t">
            <a:spAutoFit/>
          </a:bodyPr>
          <a:lstStyle/>
          <a:p>
            <a:pPr marL="0" indent="0" algn="l">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Sales &amp; Purchase Agreement</a:t>
            </a:r>
            <a:endParaRPr lang="en-US" sz="1400" dirty="0"/>
          </a:p>
        </p:txBody>
      </p:sp>
      <p:sp>
        <p:nvSpPr>
          <p:cNvPr id="19" name="Text 16"/>
          <p:cNvSpPr/>
          <p:nvPr/>
        </p:nvSpPr>
        <p:spPr>
          <a:xfrm>
            <a:off x="4932759" y="2094319"/>
            <a:ext cx="3557588"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Buyer exercises the OTP by signing the Sales &amp; Purchase (S&amp;P) Agreement.</a:t>
            </a:r>
            <a:endParaRPr lang="en-US" sz="1050" dirty="0"/>
          </a:p>
        </p:txBody>
      </p:sp>
      <p:sp>
        <p:nvSpPr>
          <p:cNvPr id="20" name="Text 17"/>
          <p:cNvSpPr/>
          <p:nvPr/>
        </p:nvSpPr>
        <p:spPr>
          <a:xfrm>
            <a:off x="4932759" y="2587237"/>
            <a:ext cx="3557588"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Payment of the remaining 4% (or 9% for some cases) Exercise Fee to the seller's lawyer.</a:t>
            </a:r>
            <a:endParaRPr lang="en-US" sz="1050" dirty="0"/>
          </a:p>
        </p:txBody>
      </p:sp>
      <p:sp>
        <p:nvSpPr>
          <p:cNvPr id="21" name="Text 18"/>
          <p:cNvSpPr/>
          <p:nvPr/>
        </p:nvSpPr>
        <p:spPr>
          <a:xfrm>
            <a:off x="4932759" y="3080156"/>
            <a:ext cx="3557588" cy="385763"/>
          </a:xfrm>
          <a:prstGeom prst="rect">
            <a:avLst/>
          </a:prstGeom>
          <a:noFill/>
          <a:ln/>
        </p:spPr>
        <p:txBody>
          <a:bodyPr wrap="squar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Buyer's lawyer lodges a caveat on the property to protect the buyer's interest.</a:t>
            </a:r>
            <a:endParaRPr lang="en-US" sz="1050" dirty="0"/>
          </a:p>
        </p:txBody>
      </p:sp>
      <p:sp>
        <p:nvSpPr>
          <p:cNvPr id="22" name="Shape 19"/>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23" name="Shape 20"/>
          <p:cNvSpPr/>
          <p:nvPr/>
        </p:nvSpPr>
        <p:spPr>
          <a:xfrm>
            <a:off x="7144" y="4561284"/>
            <a:ext cx="9129713" cy="3572"/>
          </a:xfrm>
          <a:prstGeom prst="rect">
            <a:avLst/>
          </a:prstGeom>
          <a:solidFill>
            <a:srgbClr val="000000"/>
          </a:solidFill>
          <a:ln/>
        </p:spPr>
        <p:txBody>
          <a:bodyPr/>
          <a:lstStyle/>
          <a:p>
            <a:endParaRPr lang="en-US"/>
          </a:p>
        </p:txBody>
      </p:sp>
      <p:sp>
        <p:nvSpPr>
          <p:cNvPr id="24" name="Text 21"/>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26" name="Text 24">
            <a:extLst>
              <a:ext uri="{FF2B5EF4-FFF2-40B4-BE49-F238E27FC236}">
                <a16:creationId xmlns:a16="http://schemas.microsoft.com/office/drawing/2014/main" id="{6CE3A7BE-DE97-C3BF-51D8-FC9EF23C49C2}"/>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33</a:t>
            </a:r>
            <a:endParaRPr lang="en-US" sz="727"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525441" cy="357188"/>
          </a:xfrm>
          <a:prstGeom prst="rect">
            <a:avLst/>
          </a:prstGeom>
          <a:solidFill>
            <a:srgbClr val="000000"/>
          </a:solidFill>
          <a:ln/>
        </p:spPr>
        <p:txBody>
          <a:bodyPr/>
          <a:lstStyle/>
          <a:p>
            <a:endParaRPr lang="en-US"/>
          </a:p>
        </p:txBody>
      </p:sp>
      <p:sp>
        <p:nvSpPr>
          <p:cNvPr id="4" name="Text 1"/>
          <p:cNvSpPr/>
          <p:nvPr/>
        </p:nvSpPr>
        <p:spPr>
          <a:xfrm>
            <a:off x="7144" y="7144"/>
            <a:ext cx="3525441"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TRANSACTION WORKFLOW // PROCESS-02</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The Purchase Process: Steps 3-4</a:t>
            </a:r>
            <a:endParaRPr lang="en-US" sz="2436" dirty="0"/>
          </a:p>
        </p:txBody>
      </p:sp>
      <p:sp>
        <p:nvSpPr>
          <p:cNvPr id="8" name="Shape 5"/>
          <p:cNvSpPr/>
          <p:nvPr/>
        </p:nvSpPr>
        <p:spPr>
          <a:xfrm>
            <a:off x="582216" y="1291233"/>
            <a:ext cx="505420" cy="112514"/>
          </a:xfrm>
          <a:prstGeom prst="rect">
            <a:avLst/>
          </a:prstGeom>
          <a:solidFill>
            <a:srgbClr val="FFFFFF"/>
          </a:solidFill>
          <a:ln/>
        </p:spPr>
        <p:txBody>
          <a:bodyPr/>
          <a:lstStyle/>
          <a:p>
            <a:endParaRPr lang="en-US"/>
          </a:p>
        </p:txBody>
      </p:sp>
      <p:sp>
        <p:nvSpPr>
          <p:cNvPr id="9" name="Text 6"/>
          <p:cNvSpPr/>
          <p:nvPr/>
        </p:nvSpPr>
        <p:spPr>
          <a:xfrm>
            <a:off x="582216" y="1291233"/>
            <a:ext cx="50542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STEP_03</a:t>
            </a:r>
            <a:endParaRPr lang="en-US" sz="584" dirty="0"/>
          </a:p>
        </p:txBody>
      </p:sp>
      <p:pic>
        <p:nvPicPr>
          <p:cNvPr id="10" name="Image 1" descr="preencoded.png"/>
          <p:cNvPicPr>
            <a:picLocks noChangeAspect="1"/>
          </p:cNvPicPr>
          <p:nvPr/>
        </p:nvPicPr>
        <p:blipFill>
          <a:blip r:embed="rId4"/>
          <a:stretch>
            <a:fillRect/>
          </a:stretch>
        </p:blipFill>
        <p:spPr>
          <a:xfrm>
            <a:off x="653653" y="1687655"/>
            <a:ext cx="257175" cy="228600"/>
          </a:xfrm>
          <a:prstGeom prst="rect">
            <a:avLst/>
          </a:prstGeom>
        </p:spPr>
      </p:pic>
      <p:sp>
        <p:nvSpPr>
          <p:cNvPr id="11" name="Text 7"/>
          <p:cNvSpPr/>
          <p:nvPr/>
        </p:nvSpPr>
        <p:spPr>
          <a:xfrm>
            <a:off x="1053703" y="1591270"/>
            <a:ext cx="1609608" cy="243656"/>
          </a:xfrm>
          <a:prstGeom prst="rect">
            <a:avLst/>
          </a:prstGeom>
          <a:noFill/>
          <a:ln/>
        </p:spPr>
        <p:txBody>
          <a:bodyPr wrap="none" lIns="0" tIns="0" rIns="0" bIns="0" rtlCol="0" anchor="t">
            <a:spAutoFit/>
          </a:bodyPr>
          <a:lstStyle/>
          <a:p>
            <a:pPr marL="0" indent="0" algn="l">
              <a:lnSpc>
                <a:spcPts val="1900"/>
              </a:lnSpc>
              <a:buNone/>
            </a:pPr>
            <a:r>
              <a:rPr lang="en-US" sz="1600" b="1" dirty="0">
                <a:solidFill>
                  <a:srgbClr val="000000"/>
                </a:solidFill>
                <a:latin typeface="Space Grotesk" pitchFamily="34" charset="0"/>
                <a:ea typeface="Space Grotesk" pitchFamily="34" charset="-122"/>
                <a:cs typeface="Space Grotesk" pitchFamily="34" charset="-120"/>
              </a:rPr>
              <a:t>Completion of Sale</a:t>
            </a:r>
            <a:endParaRPr lang="en-US" sz="1600" dirty="0"/>
          </a:p>
        </p:txBody>
      </p:sp>
      <p:sp>
        <p:nvSpPr>
          <p:cNvPr id="12" name="Text 8"/>
          <p:cNvSpPr/>
          <p:nvPr/>
        </p:nvSpPr>
        <p:spPr>
          <a:xfrm>
            <a:off x="653653" y="2155543"/>
            <a:ext cx="3557588" cy="1422762"/>
          </a:xfrm>
          <a:prstGeom prst="rect">
            <a:avLst/>
          </a:prstGeom>
          <a:noFill/>
          <a:ln/>
        </p:spPr>
        <p:txBody>
          <a:bodyPr wrap="square" lIns="0" tIns="0" rIns="0" bIns="0" rtlCol="0" anchor="t">
            <a:spAutoFit/>
          </a:bodyPr>
          <a:lstStyle/>
          <a:p>
            <a:pPr marL="0" indent="0" algn="l">
              <a:lnSpc>
                <a:spcPts val="1600"/>
              </a:lnSpc>
              <a:buNone/>
            </a:pPr>
            <a:r>
              <a:rPr lang="en-US" sz="1050" dirty="0">
                <a:solidFill>
                  <a:srgbClr val="4A4A4A"/>
                </a:solidFill>
                <a:latin typeface="DM Sans" pitchFamily="34" charset="0"/>
                <a:ea typeface="DM Sans" pitchFamily="34" charset="-122"/>
                <a:cs typeface="DM Sans" pitchFamily="34" charset="-120"/>
              </a:rPr>
              <a:t>The final legal transfer of the property. Your lawyer will coordinate the payment of the remaining 75% of the purchase price (via cash or mortgage) to the seller's lawyer. 
 The title deed is officially registered in your name with the Singapore Land Authority (SLA).</a:t>
            </a:r>
            <a:endParaRPr lang="en-US" sz="1050" dirty="0"/>
          </a:p>
        </p:txBody>
      </p:sp>
      <p:sp>
        <p:nvSpPr>
          <p:cNvPr id="13" name="Text 9"/>
          <p:cNvSpPr/>
          <p:nvPr/>
        </p:nvSpPr>
        <p:spPr>
          <a:xfrm>
            <a:off x="653653" y="3568443"/>
            <a:ext cx="3557588"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TIMELINE: 8-12 WEEKS POST-OTP</a:t>
            </a:r>
            <a:endParaRPr lang="en-US" sz="900" dirty="0"/>
          </a:p>
        </p:txBody>
      </p:sp>
      <p:sp>
        <p:nvSpPr>
          <p:cNvPr id="14" name="Shape 10"/>
          <p:cNvSpPr/>
          <p:nvPr/>
        </p:nvSpPr>
        <p:spPr>
          <a:xfrm>
            <a:off x="4861322" y="1291233"/>
            <a:ext cx="505420" cy="112514"/>
          </a:xfrm>
          <a:prstGeom prst="rect">
            <a:avLst/>
          </a:prstGeom>
          <a:solidFill>
            <a:srgbClr val="FFFFFF"/>
          </a:solidFill>
          <a:ln/>
        </p:spPr>
        <p:txBody>
          <a:bodyPr/>
          <a:lstStyle/>
          <a:p>
            <a:endParaRPr lang="en-US"/>
          </a:p>
        </p:txBody>
      </p:sp>
      <p:sp>
        <p:nvSpPr>
          <p:cNvPr id="15" name="Text 11"/>
          <p:cNvSpPr/>
          <p:nvPr/>
        </p:nvSpPr>
        <p:spPr>
          <a:xfrm>
            <a:off x="4861322" y="1291233"/>
            <a:ext cx="50542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STEP_04</a:t>
            </a:r>
            <a:endParaRPr lang="en-US" sz="584" dirty="0"/>
          </a:p>
        </p:txBody>
      </p:sp>
      <p:pic>
        <p:nvPicPr>
          <p:cNvPr id="16" name="Image 2" descr="preencoded.png"/>
          <p:cNvPicPr>
            <a:picLocks noChangeAspect="1"/>
          </p:cNvPicPr>
          <p:nvPr/>
        </p:nvPicPr>
        <p:blipFill>
          <a:blip r:embed="rId5"/>
          <a:stretch>
            <a:fillRect/>
          </a:stretch>
        </p:blipFill>
        <p:spPr>
          <a:xfrm>
            <a:off x="4932759" y="1687655"/>
            <a:ext cx="228600" cy="228600"/>
          </a:xfrm>
          <a:prstGeom prst="rect">
            <a:avLst/>
          </a:prstGeom>
        </p:spPr>
      </p:pic>
      <p:sp>
        <p:nvSpPr>
          <p:cNvPr id="17" name="Text 12"/>
          <p:cNvSpPr/>
          <p:nvPr/>
        </p:nvSpPr>
        <p:spPr>
          <a:xfrm>
            <a:off x="5304234" y="1591270"/>
            <a:ext cx="1988301" cy="243656"/>
          </a:xfrm>
          <a:prstGeom prst="rect">
            <a:avLst/>
          </a:prstGeom>
          <a:noFill/>
          <a:ln/>
        </p:spPr>
        <p:txBody>
          <a:bodyPr wrap="none" lIns="0" tIns="0" rIns="0" bIns="0" rtlCol="0" anchor="t">
            <a:spAutoFit/>
          </a:bodyPr>
          <a:lstStyle/>
          <a:p>
            <a:pPr marL="0" indent="0" algn="l">
              <a:lnSpc>
                <a:spcPts val="1900"/>
              </a:lnSpc>
              <a:buNone/>
            </a:pPr>
            <a:r>
              <a:rPr lang="en-US" sz="1600" b="1" dirty="0">
                <a:solidFill>
                  <a:srgbClr val="000000"/>
                </a:solidFill>
                <a:latin typeface="Space Grotesk" pitchFamily="34" charset="0"/>
                <a:ea typeface="Space Grotesk" pitchFamily="34" charset="-122"/>
                <a:cs typeface="Space Grotesk" pitchFamily="34" charset="-120"/>
              </a:rPr>
              <a:t>Handover &amp; Possession</a:t>
            </a:r>
            <a:endParaRPr lang="en-US" sz="1600" dirty="0"/>
          </a:p>
        </p:txBody>
      </p:sp>
      <p:sp>
        <p:nvSpPr>
          <p:cNvPr id="18" name="Text 13"/>
          <p:cNvSpPr/>
          <p:nvPr/>
        </p:nvSpPr>
        <p:spPr>
          <a:xfrm>
            <a:off x="4932759" y="2155543"/>
            <a:ext cx="3557588" cy="1234306"/>
          </a:xfrm>
          <a:prstGeom prst="rect">
            <a:avLst/>
          </a:prstGeom>
          <a:noFill/>
          <a:ln/>
        </p:spPr>
        <p:txBody>
          <a:bodyPr wrap="square" lIns="0" tIns="0" rIns="0" bIns="0" rtlCol="0" anchor="t">
            <a:spAutoFit/>
          </a:bodyPr>
          <a:lstStyle/>
          <a:p>
            <a:pPr marL="0" indent="0" algn="l">
              <a:lnSpc>
                <a:spcPts val="1600"/>
              </a:lnSpc>
              <a:buNone/>
            </a:pPr>
            <a:r>
              <a:rPr lang="en-US" sz="1050" dirty="0">
                <a:solidFill>
                  <a:srgbClr val="4A4A4A"/>
                </a:solidFill>
                <a:latin typeface="DM Sans" pitchFamily="34" charset="0"/>
                <a:ea typeface="DM Sans" pitchFamily="34" charset="-122"/>
                <a:cs typeface="DM Sans" pitchFamily="34" charset="-120"/>
              </a:rPr>
              <a:t>Upon completion, you receive vacant possession of the property and collect the keys. 
 For new developments (BUC), this is followed by a 12-month Defects Liability Period where the developer is responsible for rectifying any construction flaws.</a:t>
            </a:r>
            <a:endParaRPr lang="en-US" sz="1050" dirty="0"/>
          </a:p>
        </p:txBody>
      </p:sp>
      <p:sp>
        <p:nvSpPr>
          <p:cNvPr id="19" name="Text 14"/>
          <p:cNvSpPr/>
          <p:nvPr/>
        </p:nvSpPr>
        <p:spPr>
          <a:xfrm>
            <a:off x="4932759" y="3568443"/>
            <a:ext cx="3557588"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STATUS: TRANSACTION COMPLETE</a:t>
            </a:r>
            <a:endParaRPr lang="en-US" sz="900" dirty="0"/>
          </a:p>
        </p:txBody>
      </p:sp>
      <p:sp>
        <p:nvSpPr>
          <p:cNvPr id="20" name="Shape 15"/>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21" name="Shape 16"/>
          <p:cNvSpPr/>
          <p:nvPr/>
        </p:nvSpPr>
        <p:spPr>
          <a:xfrm>
            <a:off x="7144" y="4561284"/>
            <a:ext cx="9129713" cy="3572"/>
          </a:xfrm>
          <a:prstGeom prst="rect">
            <a:avLst/>
          </a:prstGeom>
          <a:solidFill>
            <a:srgbClr val="000000"/>
          </a:solidFill>
          <a:ln/>
        </p:spPr>
        <p:txBody>
          <a:bodyPr/>
          <a:lstStyle/>
          <a:p>
            <a:endParaRPr lang="en-US"/>
          </a:p>
        </p:txBody>
      </p:sp>
      <p:sp>
        <p:nvSpPr>
          <p:cNvPr id="22" name="Text 17"/>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24" name="Text 24">
            <a:extLst>
              <a:ext uri="{FF2B5EF4-FFF2-40B4-BE49-F238E27FC236}">
                <a16:creationId xmlns:a16="http://schemas.microsoft.com/office/drawing/2014/main" id="{760B48DC-EB14-1C19-89E2-F1FABCBA61B4}"/>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34</a:t>
            </a:r>
            <a:endParaRPr lang="en-US" sz="727"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707606" cy="357188"/>
          </a:xfrm>
          <a:prstGeom prst="rect">
            <a:avLst/>
          </a:prstGeom>
          <a:solidFill>
            <a:srgbClr val="000000"/>
          </a:solidFill>
          <a:ln/>
        </p:spPr>
        <p:txBody>
          <a:bodyPr/>
          <a:lstStyle/>
          <a:p>
            <a:endParaRPr lang="en-US"/>
          </a:p>
        </p:txBody>
      </p:sp>
      <p:sp>
        <p:nvSpPr>
          <p:cNvPr id="4" name="Text 1"/>
          <p:cNvSpPr/>
          <p:nvPr/>
        </p:nvSpPr>
        <p:spPr>
          <a:xfrm>
            <a:off x="7144" y="7144"/>
            <a:ext cx="3707606"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LEGAL OVERSIGHT // REPRESENTATION-01</a:t>
            </a:r>
            <a:endParaRPr lang="en-US" sz="942" dirty="0"/>
          </a:p>
        </p:txBody>
      </p:sp>
      <p:sp>
        <p:nvSpPr>
          <p:cNvPr id="5" name="Shape 2"/>
          <p:cNvSpPr/>
          <p:nvPr/>
        </p:nvSpPr>
        <p:spPr>
          <a:xfrm>
            <a:off x="14287" y="364331"/>
            <a:ext cx="9129713" cy="4429125"/>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The Role of Legal Representation</a:t>
            </a:r>
            <a:endParaRPr lang="en-US" sz="2436" dirty="0"/>
          </a:p>
        </p:txBody>
      </p:sp>
      <p:sp>
        <p:nvSpPr>
          <p:cNvPr id="8" name="Shape 5"/>
          <p:cNvSpPr/>
          <p:nvPr/>
        </p:nvSpPr>
        <p:spPr>
          <a:xfrm>
            <a:off x="582216" y="1219795"/>
            <a:ext cx="609005" cy="112514"/>
          </a:xfrm>
          <a:prstGeom prst="rect">
            <a:avLst/>
          </a:prstGeom>
          <a:solidFill>
            <a:srgbClr val="FFFFFF"/>
          </a:solidFill>
          <a:ln/>
        </p:spPr>
        <p:txBody>
          <a:bodyPr/>
          <a:lstStyle/>
          <a:p>
            <a:endParaRPr lang="en-US"/>
          </a:p>
        </p:txBody>
      </p:sp>
      <p:sp>
        <p:nvSpPr>
          <p:cNvPr id="9" name="Text 6"/>
          <p:cNvSpPr/>
          <p:nvPr/>
        </p:nvSpPr>
        <p:spPr>
          <a:xfrm>
            <a:off x="582216" y="1219795"/>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PILLAR_01</a:t>
            </a:r>
            <a:endParaRPr lang="en-US" sz="584" dirty="0"/>
          </a:p>
        </p:txBody>
      </p:sp>
      <p:pic>
        <p:nvPicPr>
          <p:cNvPr id="10" name="Image 1" descr="preencoded.png"/>
          <p:cNvPicPr>
            <a:picLocks noChangeAspect="1"/>
          </p:cNvPicPr>
          <p:nvPr/>
        </p:nvPicPr>
        <p:blipFill>
          <a:blip r:embed="rId4"/>
          <a:stretch>
            <a:fillRect/>
          </a:stretch>
        </p:blipFill>
        <p:spPr>
          <a:xfrm>
            <a:off x="1672224" y="1434108"/>
            <a:ext cx="285750" cy="285750"/>
          </a:xfrm>
          <a:prstGeom prst="rect">
            <a:avLst/>
          </a:prstGeom>
        </p:spPr>
      </p:pic>
      <p:sp>
        <p:nvSpPr>
          <p:cNvPr id="11" name="Text 7"/>
          <p:cNvSpPr/>
          <p:nvPr/>
        </p:nvSpPr>
        <p:spPr>
          <a:xfrm>
            <a:off x="1303900" y="1805583"/>
            <a:ext cx="1022396"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Due Diligence</a:t>
            </a:r>
            <a:endParaRPr lang="en-US" sz="1400" dirty="0"/>
          </a:p>
        </p:txBody>
      </p:sp>
      <p:sp>
        <p:nvSpPr>
          <p:cNvPr id="12" name="Text 8"/>
          <p:cNvSpPr/>
          <p:nvPr/>
        </p:nvSpPr>
        <p:spPr>
          <a:xfrm>
            <a:off x="567928" y="2251481"/>
            <a:ext cx="2494341"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Lawyers conduct comprehensive title searches to ensure the property is free from encumbrances and that the seller has the legal right to sell.</a:t>
            </a:r>
            <a:endParaRPr lang="en-US" sz="1000" dirty="0"/>
          </a:p>
        </p:txBody>
      </p:sp>
      <p:sp>
        <p:nvSpPr>
          <p:cNvPr id="13" name="Text 9"/>
          <p:cNvSpPr/>
          <p:nvPr/>
        </p:nvSpPr>
        <p:spPr>
          <a:xfrm>
            <a:off x="567928" y="3078992"/>
            <a:ext cx="2494341" cy="201337"/>
          </a:xfrm>
          <a:prstGeom prst="rect">
            <a:avLst/>
          </a:prstGeom>
          <a:noFill/>
          <a:ln/>
        </p:spPr>
        <p:txBody>
          <a:bodyPr wrap="square" lIns="0" tIns="85090"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TASK: TITLE VERIFICATION</a:t>
            </a:r>
            <a:endParaRPr lang="en-US" sz="900" dirty="0"/>
          </a:p>
        </p:txBody>
      </p:sp>
      <p:sp>
        <p:nvSpPr>
          <p:cNvPr id="14" name="Shape 10"/>
          <p:cNvSpPr/>
          <p:nvPr/>
        </p:nvSpPr>
        <p:spPr>
          <a:xfrm>
            <a:off x="3337303" y="1219795"/>
            <a:ext cx="609005" cy="112514"/>
          </a:xfrm>
          <a:prstGeom prst="rect">
            <a:avLst/>
          </a:prstGeom>
          <a:solidFill>
            <a:srgbClr val="FFFFFF"/>
          </a:solidFill>
          <a:ln/>
        </p:spPr>
        <p:txBody>
          <a:bodyPr/>
          <a:lstStyle/>
          <a:p>
            <a:endParaRPr lang="en-US"/>
          </a:p>
        </p:txBody>
      </p:sp>
      <p:sp>
        <p:nvSpPr>
          <p:cNvPr id="15" name="Text 11"/>
          <p:cNvSpPr/>
          <p:nvPr/>
        </p:nvSpPr>
        <p:spPr>
          <a:xfrm>
            <a:off x="3337303" y="1219795"/>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PILLAR_02</a:t>
            </a:r>
            <a:endParaRPr lang="en-US" sz="584" dirty="0"/>
          </a:p>
        </p:txBody>
      </p:sp>
      <p:pic>
        <p:nvPicPr>
          <p:cNvPr id="16" name="Image 2" descr="preencoded.png"/>
          <p:cNvPicPr>
            <a:picLocks noChangeAspect="1"/>
          </p:cNvPicPr>
          <p:nvPr/>
        </p:nvPicPr>
        <p:blipFill>
          <a:blip r:embed="rId5"/>
          <a:stretch>
            <a:fillRect/>
          </a:stretch>
        </p:blipFill>
        <p:spPr>
          <a:xfrm>
            <a:off x="4409452" y="1434108"/>
            <a:ext cx="321469" cy="285750"/>
          </a:xfrm>
          <a:prstGeom prst="rect">
            <a:avLst/>
          </a:prstGeom>
        </p:spPr>
      </p:pic>
      <p:sp>
        <p:nvSpPr>
          <p:cNvPr id="17" name="Text 12"/>
          <p:cNvSpPr/>
          <p:nvPr/>
        </p:nvSpPr>
        <p:spPr>
          <a:xfrm>
            <a:off x="3956684" y="1805583"/>
            <a:ext cx="1227003"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Financial Escrow</a:t>
            </a:r>
            <a:endParaRPr lang="en-US" sz="1400" dirty="0"/>
          </a:p>
        </p:txBody>
      </p:sp>
      <p:sp>
        <p:nvSpPr>
          <p:cNvPr id="18" name="Text 13"/>
          <p:cNvSpPr/>
          <p:nvPr/>
        </p:nvSpPr>
        <p:spPr>
          <a:xfrm>
            <a:off x="3323016" y="2251481"/>
            <a:ext cx="2494369" cy="888769"/>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All transaction funds are held in specialized conveyancing accounts (escrow) regulated by the Law Society, ensuring funds are only released upon completion.</a:t>
            </a:r>
            <a:endParaRPr lang="en-US" sz="1000" dirty="0"/>
          </a:p>
        </p:txBody>
      </p:sp>
      <p:sp>
        <p:nvSpPr>
          <p:cNvPr id="19" name="Text 14"/>
          <p:cNvSpPr/>
          <p:nvPr/>
        </p:nvSpPr>
        <p:spPr>
          <a:xfrm>
            <a:off x="3323016" y="3078992"/>
            <a:ext cx="2494369" cy="201337"/>
          </a:xfrm>
          <a:prstGeom prst="rect">
            <a:avLst/>
          </a:prstGeom>
          <a:noFill/>
          <a:ln/>
        </p:spPr>
        <p:txBody>
          <a:bodyPr wrap="square" lIns="0" tIns="85090"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TASK: FUND PROTECTION</a:t>
            </a:r>
            <a:endParaRPr lang="en-US" sz="900" dirty="0"/>
          </a:p>
        </p:txBody>
      </p:sp>
      <p:sp>
        <p:nvSpPr>
          <p:cNvPr id="20" name="Shape 15"/>
          <p:cNvSpPr/>
          <p:nvPr/>
        </p:nvSpPr>
        <p:spPr>
          <a:xfrm>
            <a:off x="6092419" y="1219795"/>
            <a:ext cx="609005" cy="112514"/>
          </a:xfrm>
          <a:prstGeom prst="rect">
            <a:avLst/>
          </a:prstGeom>
          <a:solidFill>
            <a:srgbClr val="FFFFFF"/>
          </a:solidFill>
          <a:ln/>
        </p:spPr>
        <p:txBody>
          <a:bodyPr/>
          <a:lstStyle/>
          <a:p>
            <a:endParaRPr lang="en-US"/>
          </a:p>
        </p:txBody>
      </p:sp>
      <p:sp>
        <p:nvSpPr>
          <p:cNvPr id="21" name="Text 16"/>
          <p:cNvSpPr/>
          <p:nvPr/>
        </p:nvSpPr>
        <p:spPr>
          <a:xfrm>
            <a:off x="6092419" y="1219795"/>
            <a:ext cx="609005"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PILLAR_03</a:t>
            </a:r>
            <a:endParaRPr lang="en-US" sz="584" dirty="0"/>
          </a:p>
        </p:txBody>
      </p:sp>
      <p:pic>
        <p:nvPicPr>
          <p:cNvPr id="22" name="Image 3" descr="preencoded.png"/>
          <p:cNvPicPr>
            <a:picLocks noChangeAspect="1"/>
          </p:cNvPicPr>
          <p:nvPr/>
        </p:nvPicPr>
        <p:blipFill>
          <a:blip r:embed="rId6"/>
          <a:stretch>
            <a:fillRect/>
          </a:stretch>
        </p:blipFill>
        <p:spPr>
          <a:xfrm>
            <a:off x="7166353" y="1434108"/>
            <a:ext cx="321469" cy="285750"/>
          </a:xfrm>
          <a:prstGeom prst="rect">
            <a:avLst/>
          </a:prstGeom>
        </p:spPr>
      </p:pic>
      <p:sp>
        <p:nvSpPr>
          <p:cNvPr id="23" name="Text 17"/>
          <p:cNvSpPr/>
          <p:nvPr/>
        </p:nvSpPr>
        <p:spPr>
          <a:xfrm>
            <a:off x="6816563" y="1805583"/>
            <a:ext cx="1021050"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Legal Transfer</a:t>
            </a:r>
            <a:endParaRPr lang="en-US" sz="1400" dirty="0"/>
          </a:p>
        </p:txBody>
      </p:sp>
      <p:sp>
        <p:nvSpPr>
          <p:cNvPr id="24" name="Text 18"/>
          <p:cNvSpPr/>
          <p:nvPr/>
        </p:nvSpPr>
        <p:spPr>
          <a:xfrm>
            <a:off x="6078131" y="2251481"/>
            <a:ext cx="2497913"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Preparation and execution of all legal documents, including the S&amp;P Agreement and the official transfer of title with the Singapore Land Authority.</a:t>
            </a:r>
            <a:endParaRPr lang="en-US" sz="1000" dirty="0"/>
          </a:p>
        </p:txBody>
      </p:sp>
      <p:sp>
        <p:nvSpPr>
          <p:cNvPr id="25" name="Text 19"/>
          <p:cNvSpPr/>
          <p:nvPr/>
        </p:nvSpPr>
        <p:spPr>
          <a:xfrm>
            <a:off x="6078131" y="3078992"/>
            <a:ext cx="2497913" cy="201337"/>
          </a:xfrm>
          <a:prstGeom prst="rect">
            <a:avLst/>
          </a:prstGeom>
          <a:noFill/>
          <a:ln/>
        </p:spPr>
        <p:txBody>
          <a:bodyPr wrap="square" lIns="0" tIns="85090"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TASK: TITLE REGISTRATION</a:t>
            </a:r>
            <a:endParaRPr lang="en-US" sz="900" dirty="0"/>
          </a:p>
        </p:txBody>
      </p:sp>
      <p:sp>
        <p:nvSpPr>
          <p:cNvPr id="26" name="Shape 20"/>
          <p:cNvSpPr/>
          <p:nvPr/>
        </p:nvSpPr>
        <p:spPr>
          <a:xfrm>
            <a:off x="7144" y="4793456"/>
            <a:ext cx="9129713" cy="342900"/>
          </a:xfrm>
          <a:prstGeom prst="rect">
            <a:avLst/>
          </a:prstGeom>
          <a:solidFill>
            <a:srgbClr val="000000">
              <a:alpha val="0"/>
            </a:srgbClr>
          </a:solidFill>
          <a:ln/>
        </p:spPr>
        <p:txBody>
          <a:bodyPr/>
          <a:lstStyle/>
          <a:p>
            <a:endParaRPr lang="en-US"/>
          </a:p>
        </p:txBody>
      </p:sp>
      <p:sp>
        <p:nvSpPr>
          <p:cNvPr id="27" name="Shape 21"/>
          <p:cNvSpPr/>
          <p:nvPr/>
        </p:nvSpPr>
        <p:spPr>
          <a:xfrm>
            <a:off x="7144" y="4793456"/>
            <a:ext cx="9129713" cy="3572"/>
          </a:xfrm>
          <a:prstGeom prst="rect">
            <a:avLst/>
          </a:prstGeom>
          <a:solidFill>
            <a:srgbClr val="000000"/>
          </a:solidFill>
          <a:ln/>
        </p:spPr>
        <p:txBody>
          <a:bodyPr/>
          <a:lstStyle/>
          <a:p>
            <a:endParaRPr lang="en-US"/>
          </a:p>
        </p:txBody>
      </p:sp>
      <p:sp>
        <p:nvSpPr>
          <p:cNvPr id="28" name="Text 22"/>
          <p:cNvSpPr/>
          <p:nvPr/>
        </p:nvSpPr>
        <p:spPr>
          <a:xfrm>
            <a:off x="435769" y="4879181"/>
            <a:ext cx="1153716" cy="25717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30" name="Text 24">
            <a:extLst>
              <a:ext uri="{FF2B5EF4-FFF2-40B4-BE49-F238E27FC236}">
                <a16:creationId xmlns:a16="http://schemas.microsoft.com/office/drawing/2014/main" id="{27C170D9-8367-2660-6294-55D33B278848}"/>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35</a:t>
            </a:r>
            <a:endParaRPr lang="en-US" sz="727"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432447" cy="357188"/>
          </a:xfrm>
          <a:prstGeom prst="rect">
            <a:avLst/>
          </a:prstGeom>
          <a:solidFill>
            <a:srgbClr val="000000"/>
          </a:solidFill>
          <a:ln/>
        </p:spPr>
        <p:txBody>
          <a:bodyPr/>
          <a:lstStyle/>
          <a:p>
            <a:endParaRPr lang="en-US"/>
          </a:p>
        </p:txBody>
      </p:sp>
      <p:sp>
        <p:nvSpPr>
          <p:cNvPr id="4" name="Text 1"/>
          <p:cNvSpPr/>
          <p:nvPr/>
        </p:nvSpPr>
        <p:spPr>
          <a:xfrm>
            <a:off x="7144" y="7144"/>
            <a:ext cx="2432447"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CASE STUDY // SETUP-01</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Case Study: Example Investment Setup</a:t>
            </a:r>
            <a:endParaRPr lang="en-US" sz="2436" dirty="0"/>
          </a:p>
        </p:txBody>
      </p:sp>
      <p:sp>
        <p:nvSpPr>
          <p:cNvPr id="8" name="Shape 5"/>
          <p:cNvSpPr/>
          <p:nvPr/>
        </p:nvSpPr>
        <p:spPr>
          <a:xfrm>
            <a:off x="582216" y="1291233"/>
            <a:ext cx="971550" cy="112514"/>
          </a:xfrm>
          <a:prstGeom prst="rect">
            <a:avLst/>
          </a:prstGeom>
          <a:solidFill>
            <a:srgbClr val="FFFFFF"/>
          </a:solidFill>
          <a:ln/>
        </p:spPr>
        <p:txBody>
          <a:bodyPr/>
          <a:lstStyle/>
          <a:p>
            <a:endParaRPr lang="en-US"/>
          </a:p>
        </p:txBody>
      </p:sp>
      <p:sp>
        <p:nvSpPr>
          <p:cNvPr id="9" name="Text 6"/>
          <p:cNvSpPr/>
          <p:nvPr/>
        </p:nvSpPr>
        <p:spPr>
          <a:xfrm>
            <a:off x="582216" y="1291233"/>
            <a:ext cx="971550"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PROPERTY_PROFILE</a:t>
            </a:r>
            <a:endParaRPr lang="en-US" sz="584" dirty="0"/>
          </a:p>
        </p:txBody>
      </p:sp>
      <p:pic>
        <p:nvPicPr>
          <p:cNvPr id="10" name="Image 1" descr="preencoded.png"/>
          <p:cNvPicPr>
            <a:picLocks noChangeAspect="1"/>
          </p:cNvPicPr>
          <p:nvPr/>
        </p:nvPicPr>
        <p:blipFill>
          <a:blip r:embed="rId4"/>
          <a:stretch>
            <a:fillRect/>
          </a:stretch>
        </p:blipFill>
        <p:spPr>
          <a:xfrm>
            <a:off x="689372" y="1635919"/>
            <a:ext cx="107156" cy="142875"/>
          </a:xfrm>
          <a:prstGeom prst="rect">
            <a:avLst/>
          </a:prstGeom>
        </p:spPr>
      </p:pic>
      <p:sp>
        <p:nvSpPr>
          <p:cNvPr id="11" name="Text 7"/>
          <p:cNvSpPr/>
          <p:nvPr/>
        </p:nvSpPr>
        <p:spPr>
          <a:xfrm>
            <a:off x="939403" y="1591270"/>
            <a:ext cx="605935"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Asset Type</a:t>
            </a:r>
            <a:endParaRPr lang="en-US" sz="1050" dirty="0"/>
          </a:p>
        </p:txBody>
      </p:sp>
      <p:sp>
        <p:nvSpPr>
          <p:cNvPr id="12" name="Text 8"/>
          <p:cNvSpPr/>
          <p:nvPr/>
        </p:nvSpPr>
        <p:spPr>
          <a:xfrm>
            <a:off x="939403" y="1809155"/>
            <a:ext cx="2944717" cy="172420"/>
          </a:xfrm>
          <a:prstGeom prst="rect">
            <a:avLst/>
          </a:prstGeom>
          <a:noFill/>
          <a:ln/>
        </p:spPr>
        <p:txBody>
          <a:bodyPr wrap="none" lIns="0" tIns="0" rIns="0" bIns="0" rtlCol="0" anchor="t">
            <a:spAutoFit/>
          </a:bodyPr>
          <a:lstStyle/>
          <a:p>
            <a:pPr marL="0" indent="0" algn="l">
              <a:lnSpc>
                <a:spcPts val="1400"/>
              </a:lnSpc>
              <a:buNone/>
            </a:pPr>
            <a:r>
              <a:rPr lang="en-US" sz="1050" dirty="0">
                <a:solidFill>
                  <a:srgbClr val="4A4A4A"/>
                </a:solidFill>
                <a:latin typeface="DM Sans" pitchFamily="34" charset="0"/>
                <a:ea typeface="DM Sans" pitchFamily="34" charset="-122"/>
                <a:cs typeface="DM Sans" pitchFamily="34" charset="-120"/>
              </a:rPr>
              <a:t>Private Condominium (Resale), 2-Bedroom Unit</a:t>
            </a:r>
            <a:endParaRPr lang="en-US" sz="1050" dirty="0"/>
          </a:p>
        </p:txBody>
      </p:sp>
      <p:pic>
        <p:nvPicPr>
          <p:cNvPr id="13" name="Image 2" descr="preencoded.png"/>
          <p:cNvPicPr>
            <a:picLocks noChangeAspect="1"/>
          </p:cNvPicPr>
          <p:nvPr/>
        </p:nvPicPr>
        <p:blipFill>
          <a:blip r:embed="rId5"/>
          <a:stretch>
            <a:fillRect/>
          </a:stretch>
        </p:blipFill>
        <p:spPr>
          <a:xfrm>
            <a:off x="689372" y="2341001"/>
            <a:ext cx="107156" cy="142875"/>
          </a:xfrm>
          <a:prstGeom prst="rect">
            <a:avLst/>
          </a:prstGeom>
        </p:spPr>
      </p:pic>
      <p:sp>
        <p:nvSpPr>
          <p:cNvPr id="14" name="Text 9"/>
          <p:cNvSpPr/>
          <p:nvPr/>
        </p:nvSpPr>
        <p:spPr>
          <a:xfrm>
            <a:off x="939403" y="2296353"/>
            <a:ext cx="476092"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Location</a:t>
            </a:r>
            <a:endParaRPr lang="en-US" sz="1050" dirty="0"/>
          </a:p>
        </p:txBody>
      </p:sp>
      <p:sp>
        <p:nvSpPr>
          <p:cNvPr id="15" name="Text 10"/>
          <p:cNvSpPr/>
          <p:nvPr/>
        </p:nvSpPr>
        <p:spPr>
          <a:xfrm>
            <a:off x="939403" y="2514237"/>
            <a:ext cx="2584041" cy="172420"/>
          </a:xfrm>
          <a:prstGeom prst="rect">
            <a:avLst/>
          </a:prstGeom>
          <a:noFill/>
          <a:ln/>
        </p:spPr>
        <p:txBody>
          <a:bodyPr wrap="none" lIns="0" tIns="0" rIns="0" bIns="0" rtlCol="0" anchor="t">
            <a:spAutoFit/>
          </a:bodyPr>
          <a:lstStyle/>
          <a:p>
            <a:pPr marL="0" indent="0" algn="l">
              <a:lnSpc>
                <a:spcPts val="1400"/>
              </a:lnSpc>
              <a:buNone/>
            </a:pPr>
            <a:r>
              <a:rPr lang="en-US" sz="1050" dirty="0">
                <a:solidFill>
                  <a:srgbClr val="4A4A4A"/>
                </a:solidFill>
                <a:latin typeface="DM Sans" pitchFamily="34" charset="0"/>
                <a:ea typeface="DM Sans" pitchFamily="34" charset="-122"/>
                <a:cs typeface="DM Sans" pitchFamily="34" charset="-120"/>
              </a:rPr>
              <a:t>Rest of Central Region (RCR) - City Fringe</a:t>
            </a:r>
            <a:endParaRPr lang="en-US" sz="1050" dirty="0"/>
          </a:p>
        </p:txBody>
      </p:sp>
      <p:pic>
        <p:nvPicPr>
          <p:cNvPr id="16" name="Image 3" descr="preencoded.png"/>
          <p:cNvPicPr>
            <a:picLocks noChangeAspect="1"/>
          </p:cNvPicPr>
          <p:nvPr/>
        </p:nvPicPr>
        <p:blipFill>
          <a:blip r:embed="rId6"/>
          <a:stretch>
            <a:fillRect/>
          </a:stretch>
        </p:blipFill>
        <p:spPr>
          <a:xfrm>
            <a:off x="680442" y="3046084"/>
            <a:ext cx="125016" cy="142875"/>
          </a:xfrm>
          <a:prstGeom prst="rect">
            <a:avLst/>
          </a:prstGeom>
        </p:spPr>
      </p:pic>
      <p:sp>
        <p:nvSpPr>
          <p:cNvPr id="17" name="Text 11"/>
          <p:cNvSpPr/>
          <p:nvPr/>
        </p:nvSpPr>
        <p:spPr>
          <a:xfrm>
            <a:off x="939403" y="3001435"/>
            <a:ext cx="218008" cy="170175"/>
          </a:xfrm>
          <a:prstGeom prst="rect">
            <a:avLst/>
          </a:prstGeom>
          <a:noFill/>
          <a:ln/>
        </p:spPr>
        <p:txBody>
          <a:bodyPr wrap="none" lIns="0" tIns="0" rIns="0" bIns="0" rtlCol="0" anchor="t">
            <a:spAutoFit/>
          </a:bodyPr>
          <a:lstStyle/>
          <a:p>
            <a:pPr marL="0" indent="0" algn="l">
              <a:lnSpc>
                <a:spcPts val="1400"/>
              </a:lnSpc>
              <a:buNone/>
            </a:pPr>
            <a:r>
              <a:rPr lang="en-US" sz="1050" b="1" dirty="0">
                <a:solidFill>
                  <a:srgbClr val="000000"/>
                </a:solidFill>
                <a:latin typeface="Space Grotesk" pitchFamily="34" charset="0"/>
                <a:ea typeface="Space Grotesk" pitchFamily="34" charset="-122"/>
                <a:cs typeface="Space Grotesk" pitchFamily="34" charset="-120"/>
              </a:rPr>
              <a:t>Size</a:t>
            </a:r>
            <a:endParaRPr lang="en-US" sz="1050" dirty="0"/>
          </a:p>
        </p:txBody>
      </p:sp>
      <p:sp>
        <p:nvSpPr>
          <p:cNvPr id="18" name="Text 12"/>
          <p:cNvSpPr/>
          <p:nvPr/>
        </p:nvSpPr>
        <p:spPr>
          <a:xfrm>
            <a:off x="939403" y="3219320"/>
            <a:ext cx="1184620" cy="172420"/>
          </a:xfrm>
          <a:prstGeom prst="rect">
            <a:avLst/>
          </a:prstGeom>
          <a:noFill/>
          <a:ln/>
        </p:spPr>
        <p:txBody>
          <a:bodyPr wrap="none" lIns="0" tIns="0" rIns="0" bIns="0" rtlCol="0" anchor="t">
            <a:spAutoFit/>
          </a:bodyPr>
          <a:lstStyle/>
          <a:p>
            <a:pPr marL="0" indent="0" algn="l">
              <a:lnSpc>
                <a:spcPts val="1400"/>
              </a:lnSpc>
              <a:buNone/>
            </a:pPr>
            <a:r>
              <a:rPr lang="en-US" sz="1050" dirty="0">
                <a:solidFill>
                  <a:srgbClr val="4A4A4A"/>
                </a:solidFill>
                <a:latin typeface="DM Sans" pitchFamily="34" charset="0"/>
                <a:ea typeface="DM Sans" pitchFamily="34" charset="-122"/>
                <a:cs typeface="DM Sans" pitchFamily="34" charset="-120"/>
              </a:rPr>
              <a:t>800 sq ft (74 sqm)</a:t>
            </a:r>
            <a:endParaRPr lang="en-US" sz="1050" dirty="0"/>
          </a:p>
        </p:txBody>
      </p:sp>
      <p:sp>
        <p:nvSpPr>
          <p:cNvPr id="19" name="Shape 13"/>
          <p:cNvSpPr/>
          <p:nvPr/>
        </p:nvSpPr>
        <p:spPr>
          <a:xfrm>
            <a:off x="4861322" y="1291233"/>
            <a:ext cx="1489472" cy="112514"/>
          </a:xfrm>
          <a:prstGeom prst="rect">
            <a:avLst/>
          </a:prstGeom>
          <a:solidFill>
            <a:srgbClr val="FFFFFF"/>
          </a:solidFill>
          <a:ln/>
        </p:spPr>
        <p:txBody>
          <a:bodyPr/>
          <a:lstStyle/>
          <a:p>
            <a:endParaRPr lang="en-US"/>
          </a:p>
        </p:txBody>
      </p:sp>
      <p:sp>
        <p:nvSpPr>
          <p:cNvPr id="20" name="Text 14"/>
          <p:cNvSpPr/>
          <p:nvPr/>
        </p:nvSpPr>
        <p:spPr>
          <a:xfrm>
            <a:off x="4861322" y="1291233"/>
            <a:ext cx="1489472"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FINANCIAL_ENTRY_PARAMETERS</a:t>
            </a:r>
            <a:endParaRPr lang="en-US" sz="584" dirty="0"/>
          </a:p>
        </p:txBody>
      </p:sp>
      <p:sp>
        <p:nvSpPr>
          <p:cNvPr id="21" name="Text 15"/>
          <p:cNvSpPr/>
          <p:nvPr/>
        </p:nvSpPr>
        <p:spPr>
          <a:xfrm>
            <a:off x="4932759" y="1591270"/>
            <a:ext cx="921727" cy="182038"/>
          </a:xfrm>
          <a:prstGeom prst="rect">
            <a:avLst/>
          </a:prstGeom>
          <a:noFill/>
          <a:ln/>
        </p:spPr>
        <p:txBody>
          <a:bodyPr wrap="non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Purchase Price</a:t>
            </a:r>
            <a:endParaRPr lang="en-US" sz="1050" dirty="0"/>
          </a:p>
        </p:txBody>
      </p:sp>
      <p:sp>
        <p:nvSpPr>
          <p:cNvPr id="22" name="Text 16"/>
          <p:cNvSpPr/>
          <p:nvPr/>
        </p:nvSpPr>
        <p:spPr>
          <a:xfrm>
            <a:off x="7492008" y="1591270"/>
            <a:ext cx="779059" cy="178126"/>
          </a:xfrm>
          <a:prstGeom prst="rect">
            <a:avLst/>
          </a:prstGeom>
          <a:noFill/>
          <a:ln/>
        </p:spPr>
        <p:txBody>
          <a:bodyPr wrap="none" lIns="0" tIns="0" rIns="0" bIns="0" rtlCol="0" anchor="t">
            <a:spAutoFit/>
          </a:bodyPr>
          <a:lstStyle/>
          <a:p>
            <a:pPr marL="0" indent="0" algn="l">
              <a:lnSpc>
                <a:spcPts val="1500"/>
              </a:lnSpc>
              <a:buNone/>
            </a:pPr>
            <a:r>
              <a:rPr lang="en-US" sz="1000" b="1" dirty="0">
                <a:solidFill>
                  <a:srgbClr val="0052CC"/>
                </a:solidFill>
                <a:latin typeface="JetBrains Mono" pitchFamily="34" charset="0"/>
                <a:ea typeface="JetBrains Mono" pitchFamily="34" charset="-122"/>
                <a:cs typeface="JetBrains Mono" pitchFamily="34" charset="-120"/>
              </a:rPr>
              <a:t>SGD 2,000,000</a:t>
            </a:r>
            <a:endParaRPr lang="en-US" sz="1000" dirty="0"/>
          </a:p>
        </p:txBody>
      </p:sp>
      <p:sp>
        <p:nvSpPr>
          <p:cNvPr id="23" name="Text 17"/>
          <p:cNvSpPr/>
          <p:nvPr/>
        </p:nvSpPr>
        <p:spPr>
          <a:xfrm>
            <a:off x="4932759" y="1966317"/>
            <a:ext cx="910506" cy="182038"/>
          </a:xfrm>
          <a:prstGeom prst="rect">
            <a:avLst/>
          </a:prstGeom>
          <a:noFill/>
          <a:ln/>
        </p:spPr>
        <p:txBody>
          <a:bodyPr wrap="non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Price Per Sq Ft</a:t>
            </a:r>
            <a:endParaRPr lang="en-US" sz="1050" dirty="0"/>
          </a:p>
        </p:txBody>
      </p:sp>
      <p:sp>
        <p:nvSpPr>
          <p:cNvPr id="24" name="Text 18"/>
          <p:cNvSpPr/>
          <p:nvPr/>
        </p:nvSpPr>
        <p:spPr>
          <a:xfrm>
            <a:off x="7799189" y="1966317"/>
            <a:ext cx="548227" cy="178126"/>
          </a:xfrm>
          <a:prstGeom prst="rect">
            <a:avLst/>
          </a:prstGeom>
          <a:noFill/>
          <a:ln/>
        </p:spPr>
        <p:txBody>
          <a:bodyPr wrap="none" lIns="0" tIns="0" rIns="0" bIns="0" rtlCol="0" anchor="t">
            <a:spAutoFit/>
          </a:bodyPr>
          <a:lstStyle/>
          <a:p>
            <a:pPr marL="0" indent="0" algn="l">
              <a:lnSpc>
                <a:spcPts val="1500"/>
              </a:lnSpc>
              <a:buNone/>
            </a:pPr>
            <a:r>
              <a:rPr lang="en-US" sz="1000" b="1" dirty="0">
                <a:solidFill>
                  <a:srgbClr val="0052CC"/>
                </a:solidFill>
                <a:latin typeface="JetBrains Mono" pitchFamily="34" charset="0"/>
                <a:ea typeface="JetBrains Mono" pitchFamily="34" charset="-122"/>
                <a:cs typeface="JetBrains Mono" pitchFamily="34" charset="-120"/>
              </a:rPr>
              <a:t>SGD 2,500</a:t>
            </a:r>
            <a:endParaRPr lang="en-US" sz="1000" dirty="0"/>
          </a:p>
        </p:txBody>
      </p:sp>
      <p:sp>
        <p:nvSpPr>
          <p:cNvPr id="25" name="Text 19"/>
          <p:cNvSpPr/>
          <p:nvPr/>
        </p:nvSpPr>
        <p:spPr>
          <a:xfrm>
            <a:off x="4932759" y="2341364"/>
            <a:ext cx="1612621" cy="182038"/>
          </a:xfrm>
          <a:prstGeom prst="rect">
            <a:avLst/>
          </a:prstGeom>
          <a:noFill/>
          <a:ln/>
        </p:spPr>
        <p:txBody>
          <a:bodyPr wrap="non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Buyer's Stamp Duty (BSD)</a:t>
            </a:r>
            <a:endParaRPr lang="en-US" sz="1050" dirty="0"/>
          </a:p>
        </p:txBody>
      </p:sp>
      <p:sp>
        <p:nvSpPr>
          <p:cNvPr id="26" name="Text 20"/>
          <p:cNvSpPr/>
          <p:nvPr/>
        </p:nvSpPr>
        <p:spPr>
          <a:xfrm>
            <a:off x="7722394" y="2341364"/>
            <a:ext cx="613951" cy="178126"/>
          </a:xfrm>
          <a:prstGeom prst="rect">
            <a:avLst/>
          </a:prstGeom>
          <a:noFill/>
          <a:ln/>
        </p:spPr>
        <p:txBody>
          <a:bodyPr wrap="none" lIns="0" tIns="0" rIns="0" bIns="0" rtlCol="0" anchor="t">
            <a:spAutoFit/>
          </a:bodyPr>
          <a:lstStyle/>
          <a:p>
            <a:pPr marL="0" indent="0" algn="l">
              <a:lnSpc>
                <a:spcPts val="1500"/>
              </a:lnSpc>
              <a:buNone/>
            </a:pPr>
            <a:r>
              <a:rPr lang="en-US" sz="1000" b="1" dirty="0">
                <a:solidFill>
                  <a:srgbClr val="0052CC"/>
                </a:solidFill>
                <a:latin typeface="JetBrains Mono" pitchFamily="34" charset="0"/>
                <a:ea typeface="JetBrains Mono" pitchFamily="34" charset="-122"/>
                <a:cs typeface="JetBrains Mono" pitchFamily="34" charset="-120"/>
              </a:rPr>
              <a:t>SGD 69,600</a:t>
            </a:r>
            <a:endParaRPr lang="en-US" sz="1000" dirty="0"/>
          </a:p>
        </p:txBody>
      </p:sp>
      <p:sp>
        <p:nvSpPr>
          <p:cNvPr id="27" name="Text 21"/>
          <p:cNvSpPr/>
          <p:nvPr/>
        </p:nvSpPr>
        <p:spPr>
          <a:xfrm>
            <a:off x="4932759" y="2716411"/>
            <a:ext cx="1734449" cy="182038"/>
          </a:xfrm>
          <a:prstGeom prst="rect">
            <a:avLst/>
          </a:prstGeom>
          <a:noFill/>
          <a:ln/>
        </p:spPr>
        <p:txBody>
          <a:bodyPr wrap="non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ABSD (US Citizen - 1st Prop)</a:t>
            </a:r>
            <a:endParaRPr lang="en-US" sz="1050" dirty="0"/>
          </a:p>
        </p:txBody>
      </p:sp>
      <p:sp>
        <p:nvSpPr>
          <p:cNvPr id="28" name="Text 22"/>
          <p:cNvSpPr/>
          <p:nvPr/>
        </p:nvSpPr>
        <p:spPr>
          <a:xfrm>
            <a:off x="8106370" y="2716411"/>
            <a:ext cx="317395" cy="178126"/>
          </a:xfrm>
          <a:prstGeom prst="rect">
            <a:avLst/>
          </a:prstGeom>
          <a:noFill/>
          <a:ln/>
        </p:spPr>
        <p:txBody>
          <a:bodyPr wrap="none" lIns="0" tIns="0" rIns="0" bIns="0" rtlCol="0" anchor="t">
            <a:spAutoFit/>
          </a:bodyPr>
          <a:lstStyle/>
          <a:p>
            <a:pPr marL="0" indent="0" algn="l">
              <a:lnSpc>
                <a:spcPts val="1500"/>
              </a:lnSpc>
              <a:buNone/>
            </a:pPr>
            <a:r>
              <a:rPr lang="en-US" sz="1000" b="1" dirty="0">
                <a:solidFill>
                  <a:srgbClr val="0052CC"/>
                </a:solidFill>
                <a:latin typeface="JetBrains Mono" pitchFamily="34" charset="0"/>
                <a:ea typeface="JetBrains Mono" pitchFamily="34" charset="-122"/>
                <a:cs typeface="JetBrains Mono" pitchFamily="34" charset="-120"/>
              </a:rPr>
              <a:t>SGD 0</a:t>
            </a:r>
            <a:endParaRPr lang="en-US" sz="1000" dirty="0"/>
          </a:p>
        </p:txBody>
      </p:sp>
      <p:sp>
        <p:nvSpPr>
          <p:cNvPr id="29" name="Text 23"/>
          <p:cNvSpPr/>
          <p:nvPr/>
        </p:nvSpPr>
        <p:spPr>
          <a:xfrm>
            <a:off x="4932759" y="3091458"/>
            <a:ext cx="1215076" cy="182038"/>
          </a:xfrm>
          <a:prstGeom prst="rect">
            <a:avLst/>
          </a:prstGeom>
          <a:noFill/>
          <a:ln/>
        </p:spPr>
        <p:txBody>
          <a:bodyPr wrap="none" lIns="0" tIns="0" rIns="0" bIns="0" rtlCol="0" anchor="t">
            <a:spAutoFit/>
          </a:bodyPr>
          <a:lstStyle/>
          <a:p>
            <a:pPr marL="0" indent="0" algn="l">
              <a:lnSpc>
                <a:spcPts val="1500"/>
              </a:lnSpc>
              <a:buNone/>
            </a:pPr>
            <a:r>
              <a:rPr lang="en-US" sz="1050" dirty="0">
                <a:solidFill>
                  <a:srgbClr val="4A4A4A"/>
                </a:solidFill>
                <a:latin typeface="DM Sans" pitchFamily="34" charset="0"/>
                <a:ea typeface="DM Sans" pitchFamily="34" charset="-122"/>
                <a:cs typeface="DM Sans" pitchFamily="34" charset="-120"/>
              </a:rPr>
              <a:t>Total Entry Capital*</a:t>
            </a:r>
            <a:endParaRPr lang="en-US" sz="1050" dirty="0"/>
          </a:p>
        </p:txBody>
      </p:sp>
      <p:sp>
        <p:nvSpPr>
          <p:cNvPr id="30" name="Text 24"/>
          <p:cNvSpPr/>
          <p:nvPr/>
        </p:nvSpPr>
        <p:spPr>
          <a:xfrm>
            <a:off x="7492008" y="3091458"/>
            <a:ext cx="779059" cy="178126"/>
          </a:xfrm>
          <a:prstGeom prst="rect">
            <a:avLst/>
          </a:prstGeom>
          <a:noFill/>
          <a:ln/>
        </p:spPr>
        <p:txBody>
          <a:bodyPr wrap="none" lIns="0" tIns="0" rIns="0" bIns="0" rtlCol="0" anchor="t">
            <a:spAutoFit/>
          </a:bodyPr>
          <a:lstStyle/>
          <a:p>
            <a:pPr marL="0" indent="0" algn="l">
              <a:lnSpc>
                <a:spcPts val="1500"/>
              </a:lnSpc>
              <a:buNone/>
            </a:pPr>
            <a:r>
              <a:rPr lang="en-US" sz="1000" b="1" dirty="0">
                <a:solidFill>
                  <a:srgbClr val="0052CC"/>
                </a:solidFill>
                <a:latin typeface="JetBrains Mono" pitchFamily="34" charset="0"/>
                <a:ea typeface="JetBrains Mono" pitchFamily="34" charset="-122"/>
                <a:cs typeface="JetBrains Mono" pitchFamily="34" charset="-120"/>
              </a:rPr>
              <a:t>SGD 2,069,600</a:t>
            </a:r>
            <a:endParaRPr lang="en-US" sz="1000" dirty="0"/>
          </a:p>
        </p:txBody>
      </p:sp>
      <p:sp>
        <p:nvSpPr>
          <p:cNvPr id="31" name="Text 25"/>
          <p:cNvSpPr/>
          <p:nvPr/>
        </p:nvSpPr>
        <p:spPr>
          <a:xfrm>
            <a:off x="4932759" y="3470077"/>
            <a:ext cx="3685304" cy="138179"/>
          </a:xfrm>
          <a:prstGeom prst="rect">
            <a:avLst/>
          </a:prstGeom>
          <a:noFill/>
          <a:ln/>
        </p:spPr>
        <p:txBody>
          <a:bodyPr wrap="none" lIns="0" tIns="0" rIns="0" bIns="0" rtlCol="0" anchor="t">
            <a:spAutoFit/>
          </a:bodyPr>
          <a:lstStyle/>
          <a:p>
            <a:pPr marL="0" indent="0" algn="l">
              <a:lnSpc>
                <a:spcPts val="1100"/>
              </a:lnSpc>
              <a:buNone/>
            </a:pPr>
            <a:r>
              <a:rPr lang="en-US" sz="900" dirty="0">
                <a:solidFill>
                  <a:srgbClr val="4A4A4A"/>
                </a:solidFill>
                <a:latin typeface="DM Sans" pitchFamily="34" charset="0"/>
                <a:ea typeface="DM Sans" pitchFamily="34" charset="-122"/>
                <a:cs typeface="DM Sans" pitchFamily="34" charset="-120"/>
              </a:rPr>
              <a:t>*Excluding legal fees and valuation costs. Conversion rate: ~USD 1.5M.</a:t>
            </a:r>
            <a:endParaRPr lang="en-US" sz="900" dirty="0"/>
          </a:p>
        </p:txBody>
      </p:sp>
      <p:sp>
        <p:nvSpPr>
          <p:cNvPr id="33" name="Shape 27"/>
          <p:cNvSpPr/>
          <p:nvPr/>
        </p:nvSpPr>
        <p:spPr>
          <a:xfrm>
            <a:off x="7144" y="4561284"/>
            <a:ext cx="9129713" cy="3572"/>
          </a:xfrm>
          <a:prstGeom prst="rect">
            <a:avLst/>
          </a:prstGeom>
          <a:solidFill>
            <a:srgbClr val="000000"/>
          </a:solidFill>
          <a:ln/>
        </p:spPr>
        <p:txBody>
          <a:bodyPr/>
          <a:lstStyle/>
          <a:p>
            <a:endParaRPr lang="en-US"/>
          </a:p>
        </p:txBody>
      </p:sp>
      <p:sp>
        <p:nvSpPr>
          <p:cNvPr id="34" name="Text 28"/>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37" name="Text 24">
            <a:extLst>
              <a:ext uri="{FF2B5EF4-FFF2-40B4-BE49-F238E27FC236}">
                <a16:creationId xmlns:a16="http://schemas.microsoft.com/office/drawing/2014/main" id="{1A9FA95C-F44C-6D27-B964-626A6619E6D3}"/>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36</a:t>
            </a:r>
            <a:endParaRPr lang="en-US" sz="727"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0" y="0"/>
            <a:ext cx="2887861" cy="357188"/>
          </a:xfrm>
          <a:prstGeom prst="rect">
            <a:avLst/>
          </a:prstGeom>
          <a:solidFill>
            <a:srgbClr val="000000"/>
          </a:solidFill>
          <a:ln/>
        </p:spPr>
        <p:txBody>
          <a:bodyPr/>
          <a:lstStyle/>
          <a:p>
            <a:endParaRPr lang="en-US"/>
          </a:p>
        </p:txBody>
      </p:sp>
      <p:sp>
        <p:nvSpPr>
          <p:cNvPr id="4" name="Text 1"/>
          <p:cNvSpPr/>
          <p:nvPr/>
        </p:nvSpPr>
        <p:spPr>
          <a:xfrm>
            <a:off x="0" y="0"/>
            <a:ext cx="2887861"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CASE STUDY // FINANCIALS-01</a:t>
            </a:r>
            <a:endParaRPr lang="en-US" sz="942" dirty="0"/>
          </a:p>
        </p:txBody>
      </p:sp>
      <p:sp>
        <p:nvSpPr>
          <p:cNvPr id="5" name="Shape 2"/>
          <p:cNvSpPr/>
          <p:nvPr/>
        </p:nvSpPr>
        <p:spPr>
          <a:xfrm>
            <a:off x="7144" y="7144"/>
            <a:ext cx="9129713" cy="4754166"/>
          </a:xfrm>
          <a:prstGeom prst="rect">
            <a:avLst/>
          </a:prstGeom>
          <a:solidFill>
            <a:srgbClr val="000000">
              <a:alpha val="0"/>
            </a:srgbClr>
          </a:solidFill>
          <a:ln/>
        </p:spPr>
        <p:txBody>
          <a:bodyPr/>
          <a:lstStyle/>
          <a:p>
            <a:endParaRPr lang="en-US"/>
          </a:p>
        </p:txBody>
      </p:sp>
      <p:sp>
        <p:nvSpPr>
          <p:cNvPr id="6" name="Shape 3"/>
          <p:cNvSpPr/>
          <p:nvPr/>
        </p:nvSpPr>
        <p:spPr>
          <a:xfrm>
            <a:off x="7144" y="7144"/>
            <a:ext cx="9129713" cy="3572"/>
          </a:xfrm>
          <a:prstGeom prst="rect">
            <a:avLst/>
          </a:prstGeom>
          <a:solidFill>
            <a:srgbClr val="000000"/>
          </a:solidFill>
          <a:ln/>
        </p:spPr>
        <p:txBody>
          <a:bodyPr/>
          <a:lstStyle/>
          <a:p>
            <a:endParaRPr lang="en-US"/>
          </a:p>
        </p:txBody>
      </p:sp>
      <p:sp>
        <p:nvSpPr>
          <p:cNvPr id="7" name="Text 4"/>
          <p:cNvSpPr/>
          <p:nvPr/>
        </p:nvSpPr>
        <p:spPr>
          <a:xfrm>
            <a:off x="435769" y="292894"/>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Financial Model Breakdown</a:t>
            </a:r>
            <a:endParaRPr lang="en-US" sz="2436" dirty="0"/>
          </a:p>
        </p:txBody>
      </p:sp>
      <p:sp>
        <p:nvSpPr>
          <p:cNvPr id="8" name="Shape 5"/>
          <p:cNvSpPr/>
          <p:nvPr/>
        </p:nvSpPr>
        <p:spPr>
          <a:xfrm>
            <a:off x="582216" y="791170"/>
            <a:ext cx="1305520" cy="112514"/>
          </a:xfrm>
          <a:prstGeom prst="rect">
            <a:avLst/>
          </a:prstGeom>
          <a:solidFill>
            <a:srgbClr val="FFFFFF"/>
          </a:solidFill>
          <a:ln/>
        </p:spPr>
        <p:txBody>
          <a:bodyPr/>
          <a:lstStyle/>
          <a:p>
            <a:endParaRPr lang="en-US"/>
          </a:p>
        </p:txBody>
      </p:sp>
      <p:sp>
        <p:nvSpPr>
          <p:cNvPr id="9" name="Text 6"/>
          <p:cNvSpPr/>
          <p:nvPr/>
        </p:nvSpPr>
        <p:spPr>
          <a:xfrm>
            <a:off x="582216" y="791170"/>
            <a:ext cx="1305520" cy="112514"/>
          </a:xfrm>
          <a:prstGeom prst="rect">
            <a:avLst/>
          </a:prstGeom>
          <a:noFill/>
          <a:ln/>
        </p:spPr>
        <p:txBody>
          <a:bodyPr wrap="none" lIns="68072" tIns="0" rIns="68072"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INVESTMENT_LEDGER_(SGD)</a:t>
            </a:r>
            <a:endParaRPr lang="en-US" sz="584" dirty="0"/>
          </a:p>
        </p:txBody>
      </p:sp>
      <p:sp>
        <p:nvSpPr>
          <p:cNvPr id="10" name="Text 7"/>
          <p:cNvSpPr/>
          <p:nvPr/>
        </p:nvSpPr>
        <p:spPr>
          <a:xfrm>
            <a:off x="582216" y="962620"/>
            <a:ext cx="3587837" cy="221456"/>
          </a:xfrm>
          <a:prstGeom prst="rect">
            <a:avLst/>
          </a:prstGeom>
          <a:noFill/>
          <a:ln/>
        </p:spPr>
        <p:txBody>
          <a:bodyPr wrap="square" lIns="8509" tIns="51054" rIns="8509" bIns="51054" rtlCol="0" anchor="ctr">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ITEM</a:t>
            </a:r>
            <a:endParaRPr lang="en-US" sz="900" dirty="0"/>
          </a:p>
        </p:txBody>
      </p:sp>
      <p:sp>
        <p:nvSpPr>
          <p:cNvPr id="11" name="Text 8"/>
          <p:cNvSpPr/>
          <p:nvPr/>
        </p:nvSpPr>
        <p:spPr>
          <a:xfrm>
            <a:off x="4170052" y="962620"/>
            <a:ext cx="997000" cy="221456"/>
          </a:xfrm>
          <a:prstGeom prst="rect">
            <a:avLst/>
          </a:prstGeom>
          <a:noFill/>
          <a:ln/>
        </p:spPr>
        <p:txBody>
          <a:bodyPr wrap="square" lIns="8509" tIns="51054" rIns="8509" bIns="51054" rtlCol="0" anchor="ctr">
            <a:spAutoFit/>
          </a:bodyPr>
          <a:lstStyle/>
          <a:p>
            <a:pPr marL="0" indent="0" algn="r">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AMOUNT</a:t>
            </a:r>
            <a:endParaRPr lang="en-US" sz="900" dirty="0"/>
          </a:p>
        </p:txBody>
      </p:sp>
      <p:sp>
        <p:nvSpPr>
          <p:cNvPr id="12" name="Text 9"/>
          <p:cNvSpPr/>
          <p:nvPr/>
        </p:nvSpPr>
        <p:spPr>
          <a:xfrm>
            <a:off x="582216" y="1184077"/>
            <a:ext cx="3587837" cy="223242"/>
          </a:xfrm>
          <a:prstGeom prst="rect">
            <a:avLst/>
          </a:prstGeom>
          <a:noFill/>
          <a:ln/>
        </p:spPr>
        <p:txBody>
          <a:bodyPr wrap="square" lIns="8509" tIns="51054" rIns="8509" bIns="51054" rtlCol="0" anchor="ctr">
            <a:spAutoFit/>
          </a:bodyPr>
          <a:lstStyle/>
          <a:p>
            <a:pPr marL="0" indent="0" algn="l">
              <a:lnSpc>
                <a:spcPts val="900"/>
              </a:lnSpc>
              <a:buNone/>
            </a:pPr>
            <a:r>
              <a:rPr lang="en-US" sz="900" dirty="0">
                <a:solidFill>
                  <a:srgbClr val="4A4A4A"/>
                </a:solidFill>
                <a:latin typeface="JetBrains Mono" pitchFamily="34" charset="0"/>
                <a:ea typeface="JetBrains Mono" pitchFamily="34" charset="-122"/>
                <a:cs typeface="JetBrains Mono" pitchFamily="34" charset="-120"/>
              </a:rPr>
              <a:t>Purchase Price (RCR 2-BR)</a:t>
            </a:r>
            <a:endParaRPr lang="en-US" sz="900" dirty="0"/>
          </a:p>
        </p:txBody>
      </p:sp>
      <p:sp>
        <p:nvSpPr>
          <p:cNvPr id="13" name="Text 10"/>
          <p:cNvSpPr/>
          <p:nvPr/>
        </p:nvSpPr>
        <p:spPr>
          <a:xfrm>
            <a:off x="4170052" y="1184077"/>
            <a:ext cx="997000" cy="223242"/>
          </a:xfrm>
          <a:prstGeom prst="rect">
            <a:avLst/>
          </a:prstGeom>
          <a:noFill/>
          <a:ln/>
        </p:spPr>
        <p:txBody>
          <a:bodyPr wrap="square" lIns="8509" tIns="51054" rIns="8509" bIns="51054" rtlCol="0" anchor="ctr">
            <a:spAutoFit/>
          </a:bodyPr>
          <a:lstStyle/>
          <a:p>
            <a:pPr marL="0" indent="0" algn="r">
              <a:lnSpc>
                <a:spcPts val="900"/>
              </a:lnSpc>
              <a:buNone/>
            </a:pPr>
            <a:r>
              <a:rPr lang="en-US" sz="900" dirty="0">
                <a:solidFill>
                  <a:srgbClr val="4A4A4A"/>
                </a:solidFill>
                <a:latin typeface="JetBrains Mono" pitchFamily="34" charset="0"/>
                <a:ea typeface="JetBrains Mono" pitchFamily="34" charset="-122"/>
                <a:cs typeface="JetBrains Mono" pitchFamily="34" charset="-120"/>
              </a:rPr>
              <a:t>2,000,000</a:t>
            </a:r>
            <a:endParaRPr lang="en-US" sz="900" dirty="0"/>
          </a:p>
        </p:txBody>
      </p:sp>
      <p:sp>
        <p:nvSpPr>
          <p:cNvPr id="14" name="Text 11"/>
          <p:cNvSpPr/>
          <p:nvPr/>
        </p:nvSpPr>
        <p:spPr>
          <a:xfrm>
            <a:off x="582216" y="1407319"/>
            <a:ext cx="3587837" cy="221456"/>
          </a:xfrm>
          <a:prstGeom prst="rect">
            <a:avLst/>
          </a:prstGeom>
          <a:noFill/>
          <a:ln/>
        </p:spPr>
        <p:txBody>
          <a:bodyPr wrap="square" lIns="8509" tIns="51054" rIns="8509" bIns="51054" rtlCol="0" anchor="ctr">
            <a:spAutoFit/>
          </a:bodyPr>
          <a:lstStyle/>
          <a:p>
            <a:pPr marL="0" indent="0" algn="l">
              <a:lnSpc>
                <a:spcPts val="900"/>
              </a:lnSpc>
              <a:buNone/>
            </a:pPr>
            <a:r>
              <a:rPr lang="en-US" sz="900" dirty="0">
                <a:solidFill>
                  <a:srgbClr val="4A4A4A"/>
                </a:solidFill>
                <a:latin typeface="JetBrains Mono" pitchFamily="34" charset="0"/>
                <a:ea typeface="JetBrains Mono" pitchFamily="34" charset="-122"/>
                <a:cs typeface="JetBrains Mono" pitchFamily="34" charset="-120"/>
              </a:rPr>
              <a:t>Buyer's Stamp Duty (BSD)</a:t>
            </a:r>
            <a:endParaRPr lang="en-US" sz="900" dirty="0"/>
          </a:p>
        </p:txBody>
      </p:sp>
      <p:sp>
        <p:nvSpPr>
          <p:cNvPr id="15" name="Text 12"/>
          <p:cNvSpPr/>
          <p:nvPr/>
        </p:nvSpPr>
        <p:spPr>
          <a:xfrm>
            <a:off x="4170052" y="1407319"/>
            <a:ext cx="997000" cy="221456"/>
          </a:xfrm>
          <a:prstGeom prst="rect">
            <a:avLst/>
          </a:prstGeom>
          <a:noFill/>
          <a:ln/>
        </p:spPr>
        <p:txBody>
          <a:bodyPr wrap="square" lIns="8509" tIns="51054" rIns="8509" bIns="51054" rtlCol="0" anchor="ctr">
            <a:spAutoFit/>
          </a:bodyPr>
          <a:lstStyle/>
          <a:p>
            <a:pPr marL="0" indent="0" algn="r">
              <a:lnSpc>
                <a:spcPts val="900"/>
              </a:lnSpc>
              <a:buNone/>
            </a:pPr>
            <a:r>
              <a:rPr lang="en-US" sz="900" dirty="0">
                <a:solidFill>
                  <a:srgbClr val="4A4A4A"/>
                </a:solidFill>
                <a:latin typeface="JetBrains Mono" pitchFamily="34" charset="0"/>
                <a:ea typeface="JetBrains Mono" pitchFamily="34" charset="-122"/>
                <a:cs typeface="JetBrains Mono" pitchFamily="34" charset="-120"/>
              </a:rPr>
              <a:t>64,600</a:t>
            </a:r>
            <a:endParaRPr lang="en-US" sz="900" dirty="0"/>
          </a:p>
        </p:txBody>
      </p:sp>
      <p:sp>
        <p:nvSpPr>
          <p:cNvPr id="16" name="Text 13"/>
          <p:cNvSpPr/>
          <p:nvPr/>
        </p:nvSpPr>
        <p:spPr>
          <a:xfrm>
            <a:off x="582216" y="1628775"/>
            <a:ext cx="3587837" cy="221456"/>
          </a:xfrm>
          <a:prstGeom prst="rect">
            <a:avLst/>
          </a:prstGeom>
          <a:noFill/>
          <a:ln/>
        </p:spPr>
        <p:txBody>
          <a:bodyPr wrap="square" lIns="8509" tIns="51054" rIns="8509" bIns="51054" rtlCol="0" anchor="ctr">
            <a:spAutoFit/>
          </a:bodyPr>
          <a:lstStyle/>
          <a:p>
            <a:pPr marL="0" indent="0" algn="l">
              <a:lnSpc>
                <a:spcPts val="900"/>
              </a:lnSpc>
              <a:buNone/>
            </a:pPr>
            <a:r>
              <a:rPr lang="en-US" sz="900" dirty="0">
                <a:solidFill>
                  <a:srgbClr val="4A4A4A"/>
                </a:solidFill>
                <a:latin typeface="JetBrains Mono" pitchFamily="34" charset="0"/>
                <a:ea typeface="JetBrains Mono" pitchFamily="34" charset="-122"/>
                <a:cs typeface="JetBrains Mono" pitchFamily="34" charset="-120"/>
              </a:rPr>
              <a:t>ABSD (US Citizen / 1st Property)</a:t>
            </a:r>
            <a:endParaRPr lang="en-US" sz="900" dirty="0"/>
          </a:p>
        </p:txBody>
      </p:sp>
      <p:sp>
        <p:nvSpPr>
          <p:cNvPr id="17" name="Text 14"/>
          <p:cNvSpPr/>
          <p:nvPr/>
        </p:nvSpPr>
        <p:spPr>
          <a:xfrm>
            <a:off x="4170052" y="1628775"/>
            <a:ext cx="997000" cy="221456"/>
          </a:xfrm>
          <a:prstGeom prst="rect">
            <a:avLst/>
          </a:prstGeom>
          <a:noFill/>
          <a:ln/>
        </p:spPr>
        <p:txBody>
          <a:bodyPr wrap="square" lIns="8509" tIns="51054" rIns="8509" bIns="51054" rtlCol="0" anchor="ctr">
            <a:spAutoFit/>
          </a:bodyPr>
          <a:lstStyle/>
          <a:p>
            <a:pPr marL="0" indent="0" algn="r">
              <a:lnSpc>
                <a:spcPts val="900"/>
              </a:lnSpc>
              <a:buNone/>
            </a:pPr>
            <a:r>
              <a:rPr lang="en-US" sz="900" dirty="0">
                <a:solidFill>
                  <a:srgbClr val="008000"/>
                </a:solidFill>
                <a:latin typeface="JetBrains Mono" pitchFamily="34" charset="0"/>
                <a:ea typeface="JetBrains Mono" pitchFamily="34" charset="-122"/>
                <a:cs typeface="JetBrains Mono" pitchFamily="34" charset="-120"/>
              </a:rPr>
              <a:t>0</a:t>
            </a:r>
            <a:endParaRPr lang="en-US" sz="900" dirty="0"/>
          </a:p>
        </p:txBody>
      </p:sp>
      <p:sp>
        <p:nvSpPr>
          <p:cNvPr id="18" name="Text 15"/>
          <p:cNvSpPr/>
          <p:nvPr/>
        </p:nvSpPr>
        <p:spPr>
          <a:xfrm>
            <a:off x="582216" y="1851790"/>
            <a:ext cx="3587837" cy="220125"/>
          </a:xfrm>
          <a:prstGeom prst="rect">
            <a:avLst/>
          </a:prstGeom>
          <a:noFill/>
          <a:ln/>
        </p:spPr>
        <p:txBody>
          <a:bodyPr wrap="square" lIns="8509" tIns="51054" rIns="8509" bIns="51054" rtlCol="0" anchor="ctr">
            <a:spAutoFit/>
          </a:bodyPr>
          <a:lstStyle/>
          <a:p>
            <a:pPr marL="0" indent="0" algn="l">
              <a:lnSpc>
                <a:spcPts val="900"/>
              </a:lnSpc>
              <a:buNone/>
            </a:pPr>
            <a:r>
              <a:rPr lang="en-US" sz="900" dirty="0">
                <a:solidFill>
                  <a:srgbClr val="4A4A4A"/>
                </a:solidFill>
                <a:latin typeface="JetBrains Mono" pitchFamily="34" charset="0"/>
                <a:ea typeface="JetBrains Mono" pitchFamily="34" charset="-122"/>
                <a:cs typeface="JetBrains Mono" pitchFamily="34" charset="-120"/>
              </a:rPr>
              <a:t>Legal &amp; Admin Fees (Legal, Valuation, Loan Processing, </a:t>
            </a:r>
            <a:r>
              <a:rPr lang="en-US" sz="900" dirty="0" err="1">
                <a:solidFill>
                  <a:srgbClr val="4A4A4A"/>
                </a:solidFill>
                <a:latin typeface="JetBrains Mono" pitchFamily="34" charset="0"/>
                <a:ea typeface="JetBrains Mono" pitchFamily="34" charset="-122"/>
                <a:cs typeface="JetBrains Mono" pitchFamily="34" charset="-120"/>
              </a:rPr>
              <a:t>etc</a:t>
            </a:r>
            <a:r>
              <a:rPr lang="en-US" sz="900" dirty="0">
                <a:solidFill>
                  <a:srgbClr val="4A4A4A"/>
                </a:solidFill>
                <a:latin typeface="JetBrains Mono" pitchFamily="34" charset="0"/>
                <a:ea typeface="JetBrains Mono" pitchFamily="34" charset="-122"/>
                <a:cs typeface="JetBrains Mono" pitchFamily="34" charset="-120"/>
              </a:rPr>
              <a:t>)</a:t>
            </a:r>
            <a:endParaRPr lang="en-US" sz="900" dirty="0"/>
          </a:p>
        </p:txBody>
      </p:sp>
      <p:sp>
        <p:nvSpPr>
          <p:cNvPr id="19" name="Text 16"/>
          <p:cNvSpPr/>
          <p:nvPr/>
        </p:nvSpPr>
        <p:spPr>
          <a:xfrm>
            <a:off x="4170052" y="1850231"/>
            <a:ext cx="997000" cy="223242"/>
          </a:xfrm>
          <a:prstGeom prst="rect">
            <a:avLst/>
          </a:prstGeom>
          <a:noFill/>
          <a:ln/>
        </p:spPr>
        <p:txBody>
          <a:bodyPr wrap="square" lIns="8509" tIns="51054" rIns="8509" bIns="51054" rtlCol="0" anchor="ctr">
            <a:spAutoFit/>
          </a:bodyPr>
          <a:lstStyle/>
          <a:p>
            <a:pPr marL="0" indent="0" algn="r">
              <a:lnSpc>
                <a:spcPts val="900"/>
              </a:lnSpc>
              <a:buNone/>
            </a:pPr>
            <a:r>
              <a:rPr lang="en-US" sz="900" dirty="0">
                <a:solidFill>
                  <a:srgbClr val="4A4A4A"/>
                </a:solidFill>
                <a:latin typeface="JetBrains Mono" pitchFamily="34" charset="0"/>
                <a:ea typeface="JetBrains Mono" pitchFamily="34" charset="-122"/>
                <a:cs typeface="JetBrains Mono" pitchFamily="34" charset="-120"/>
              </a:rPr>
              <a:t>5,700</a:t>
            </a:r>
            <a:endParaRPr lang="en-US" sz="900" dirty="0"/>
          </a:p>
        </p:txBody>
      </p:sp>
      <p:sp>
        <p:nvSpPr>
          <p:cNvPr id="20" name="Text 17"/>
          <p:cNvSpPr/>
          <p:nvPr/>
        </p:nvSpPr>
        <p:spPr>
          <a:xfrm>
            <a:off x="582216" y="2072044"/>
            <a:ext cx="3587837" cy="252890"/>
          </a:xfrm>
          <a:prstGeom prst="rect">
            <a:avLst/>
          </a:prstGeom>
          <a:noFill/>
          <a:ln/>
        </p:spPr>
        <p:txBody>
          <a:bodyPr wrap="square" lIns="8509" tIns="85090" rIns="8509" bIns="51054" rtlCol="0" anchor="ctr">
            <a:spAutoFit/>
          </a:bodyPr>
          <a:lstStyle/>
          <a:p>
            <a:pPr marL="0" indent="0" algn="l">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TOTAL INITIAL OUTLAY</a:t>
            </a:r>
            <a:endParaRPr lang="en-US" sz="900" dirty="0"/>
          </a:p>
        </p:txBody>
      </p:sp>
      <p:sp>
        <p:nvSpPr>
          <p:cNvPr id="21" name="Text 18"/>
          <p:cNvSpPr/>
          <p:nvPr/>
        </p:nvSpPr>
        <p:spPr>
          <a:xfrm>
            <a:off x="4170052" y="2072044"/>
            <a:ext cx="997000" cy="252890"/>
          </a:xfrm>
          <a:prstGeom prst="rect">
            <a:avLst/>
          </a:prstGeom>
          <a:noFill/>
          <a:ln/>
        </p:spPr>
        <p:txBody>
          <a:bodyPr wrap="square" lIns="8509" tIns="85090" rIns="8509" bIns="51054" rtlCol="0" anchor="ctr">
            <a:spAutoFit/>
          </a:bodyPr>
          <a:lstStyle/>
          <a:p>
            <a:pPr marL="0" indent="0" algn="r">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2,070,300</a:t>
            </a:r>
            <a:endParaRPr lang="en-US" sz="900" dirty="0"/>
          </a:p>
        </p:txBody>
      </p:sp>
      <p:sp>
        <p:nvSpPr>
          <p:cNvPr id="22" name="Text 19"/>
          <p:cNvSpPr/>
          <p:nvPr/>
        </p:nvSpPr>
        <p:spPr>
          <a:xfrm>
            <a:off x="582216" y="2319735"/>
            <a:ext cx="3587837" cy="270074"/>
          </a:xfrm>
          <a:prstGeom prst="rect">
            <a:avLst/>
          </a:prstGeom>
          <a:noFill/>
          <a:ln/>
        </p:spPr>
        <p:txBody>
          <a:bodyPr wrap="square" lIns="8509" tIns="102108" rIns="8509" bIns="51054" rtlCol="0" anchor="ctr">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ANNUAL OPERATING MODEL</a:t>
            </a:r>
            <a:endParaRPr lang="en-US" sz="900" dirty="0"/>
          </a:p>
        </p:txBody>
      </p:sp>
      <p:sp>
        <p:nvSpPr>
          <p:cNvPr id="23" name="Text 20"/>
          <p:cNvSpPr/>
          <p:nvPr/>
        </p:nvSpPr>
        <p:spPr>
          <a:xfrm>
            <a:off x="582216" y="2586038"/>
            <a:ext cx="3587837" cy="221456"/>
          </a:xfrm>
          <a:prstGeom prst="rect">
            <a:avLst/>
          </a:prstGeom>
          <a:noFill/>
          <a:ln/>
        </p:spPr>
        <p:txBody>
          <a:bodyPr wrap="square" lIns="8509" tIns="51054" rIns="8509" bIns="51054" rtlCol="0" anchor="ctr">
            <a:spAutoFit/>
          </a:bodyPr>
          <a:lstStyle/>
          <a:p>
            <a:pPr marL="0" indent="0" algn="l">
              <a:lnSpc>
                <a:spcPts val="900"/>
              </a:lnSpc>
              <a:buNone/>
            </a:pPr>
            <a:r>
              <a:rPr lang="en-US" sz="900" dirty="0">
                <a:solidFill>
                  <a:srgbClr val="4A4A4A"/>
                </a:solidFill>
                <a:latin typeface="JetBrains Mono" pitchFamily="34" charset="0"/>
                <a:ea typeface="JetBrains Mono" pitchFamily="34" charset="-122"/>
                <a:cs typeface="JetBrains Mono" pitchFamily="34" charset="-120"/>
              </a:rPr>
              <a:t>Gross Rental Income ($5,800/mo)</a:t>
            </a:r>
            <a:endParaRPr lang="en-US" sz="900" dirty="0"/>
          </a:p>
        </p:txBody>
      </p:sp>
      <p:sp>
        <p:nvSpPr>
          <p:cNvPr id="24" name="Text 21"/>
          <p:cNvSpPr/>
          <p:nvPr/>
        </p:nvSpPr>
        <p:spPr>
          <a:xfrm>
            <a:off x="4170052" y="2586038"/>
            <a:ext cx="997000" cy="221456"/>
          </a:xfrm>
          <a:prstGeom prst="rect">
            <a:avLst/>
          </a:prstGeom>
          <a:noFill/>
          <a:ln/>
        </p:spPr>
        <p:txBody>
          <a:bodyPr wrap="square" lIns="8509" tIns="51054" rIns="8509" bIns="51054" rtlCol="0" anchor="ctr">
            <a:spAutoFit/>
          </a:bodyPr>
          <a:lstStyle/>
          <a:p>
            <a:pPr marL="0" indent="0" algn="r">
              <a:lnSpc>
                <a:spcPts val="900"/>
              </a:lnSpc>
              <a:buNone/>
            </a:pPr>
            <a:r>
              <a:rPr lang="en-US" sz="900" dirty="0">
                <a:solidFill>
                  <a:srgbClr val="4A4A4A"/>
                </a:solidFill>
                <a:latin typeface="JetBrains Mono" pitchFamily="34" charset="0"/>
                <a:ea typeface="JetBrains Mono" pitchFamily="34" charset="-122"/>
                <a:cs typeface="JetBrains Mono" pitchFamily="34" charset="-120"/>
              </a:rPr>
              <a:t>69,600</a:t>
            </a:r>
            <a:endParaRPr lang="en-US" sz="900" dirty="0"/>
          </a:p>
        </p:txBody>
      </p:sp>
      <p:sp>
        <p:nvSpPr>
          <p:cNvPr id="25" name="Text 22"/>
          <p:cNvSpPr/>
          <p:nvPr/>
        </p:nvSpPr>
        <p:spPr>
          <a:xfrm>
            <a:off x="582216" y="2807494"/>
            <a:ext cx="3587837" cy="221456"/>
          </a:xfrm>
          <a:prstGeom prst="rect">
            <a:avLst/>
          </a:prstGeom>
          <a:noFill/>
          <a:ln/>
        </p:spPr>
        <p:txBody>
          <a:bodyPr wrap="square" lIns="8509" tIns="51054" rIns="8509" bIns="51054" rtlCol="0" anchor="ctr">
            <a:spAutoFit/>
          </a:bodyPr>
          <a:lstStyle/>
          <a:p>
            <a:pPr marL="0" indent="0" algn="l">
              <a:lnSpc>
                <a:spcPts val="900"/>
              </a:lnSpc>
              <a:buNone/>
            </a:pPr>
            <a:r>
              <a:rPr lang="en-US" sz="900" dirty="0">
                <a:solidFill>
                  <a:srgbClr val="4A4A4A"/>
                </a:solidFill>
                <a:latin typeface="JetBrains Mono" pitchFamily="34" charset="0"/>
                <a:ea typeface="JetBrains Mono" pitchFamily="34" charset="-122"/>
                <a:cs typeface="JetBrains Mono" pitchFamily="34" charset="-120"/>
              </a:rPr>
              <a:t>Property Tax (Non-Owner Occupied)</a:t>
            </a:r>
            <a:endParaRPr lang="en-US" sz="900" dirty="0"/>
          </a:p>
        </p:txBody>
      </p:sp>
      <p:sp>
        <p:nvSpPr>
          <p:cNvPr id="26" name="Text 23"/>
          <p:cNvSpPr/>
          <p:nvPr/>
        </p:nvSpPr>
        <p:spPr>
          <a:xfrm>
            <a:off x="4170052" y="2807494"/>
            <a:ext cx="997000" cy="221456"/>
          </a:xfrm>
          <a:prstGeom prst="rect">
            <a:avLst/>
          </a:prstGeom>
          <a:noFill/>
          <a:ln/>
        </p:spPr>
        <p:txBody>
          <a:bodyPr wrap="square" lIns="8509" tIns="51054" rIns="8509" bIns="51054" rtlCol="0" anchor="ctr">
            <a:spAutoFit/>
          </a:bodyPr>
          <a:lstStyle/>
          <a:p>
            <a:pPr marL="0" indent="0" algn="r">
              <a:lnSpc>
                <a:spcPts val="900"/>
              </a:lnSpc>
              <a:buNone/>
            </a:pPr>
            <a:r>
              <a:rPr lang="en-US" sz="900" dirty="0">
                <a:solidFill>
                  <a:srgbClr val="4A4A4A"/>
                </a:solidFill>
                <a:latin typeface="JetBrains Mono" pitchFamily="34" charset="0"/>
                <a:ea typeface="JetBrains Mono" pitchFamily="34" charset="-122"/>
                <a:cs typeface="JetBrains Mono" pitchFamily="34" charset="-120"/>
              </a:rPr>
              <a:t>(8,500)</a:t>
            </a:r>
            <a:endParaRPr lang="en-US" sz="900" dirty="0"/>
          </a:p>
        </p:txBody>
      </p:sp>
      <p:sp>
        <p:nvSpPr>
          <p:cNvPr id="27" name="Text 24"/>
          <p:cNvSpPr/>
          <p:nvPr/>
        </p:nvSpPr>
        <p:spPr>
          <a:xfrm>
            <a:off x="582216" y="3028950"/>
            <a:ext cx="3587837" cy="221456"/>
          </a:xfrm>
          <a:prstGeom prst="rect">
            <a:avLst/>
          </a:prstGeom>
          <a:noFill/>
          <a:ln/>
        </p:spPr>
        <p:txBody>
          <a:bodyPr wrap="square" lIns="8509" tIns="51054" rIns="8509" bIns="51054" rtlCol="0" anchor="ctr">
            <a:spAutoFit/>
          </a:bodyPr>
          <a:lstStyle/>
          <a:p>
            <a:pPr marL="0" indent="0" algn="l">
              <a:lnSpc>
                <a:spcPts val="900"/>
              </a:lnSpc>
              <a:buNone/>
            </a:pPr>
            <a:r>
              <a:rPr lang="en-US" sz="900" dirty="0">
                <a:solidFill>
                  <a:srgbClr val="4A4A4A"/>
                </a:solidFill>
                <a:latin typeface="JetBrains Mono" pitchFamily="34" charset="0"/>
                <a:ea typeface="JetBrains Mono" pitchFamily="34" charset="-122"/>
                <a:cs typeface="JetBrains Mono" pitchFamily="34" charset="-120"/>
              </a:rPr>
              <a:t>Maintenance Fees ($600/mo)</a:t>
            </a:r>
            <a:endParaRPr lang="en-US" sz="900" dirty="0"/>
          </a:p>
        </p:txBody>
      </p:sp>
      <p:sp>
        <p:nvSpPr>
          <p:cNvPr id="28" name="Text 25"/>
          <p:cNvSpPr/>
          <p:nvPr/>
        </p:nvSpPr>
        <p:spPr>
          <a:xfrm>
            <a:off x="4170052" y="3028950"/>
            <a:ext cx="997000" cy="221456"/>
          </a:xfrm>
          <a:prstGeom prst="rect">
            <a:avLst/>
          </a:prstGeom>
          <a:noFill/>
          <a:ln/>
        </p:spPr>
        <p:txBody>
          <a:bodyPr wrap="square" lIns="8509" tIns="51054" rIns="8509" bIns="51054" rtlCol="0" anchor="ctr">
            <a:spAutoFit/>
          </a:bodyPr>
          <a:lstStyle/>
          <a:p>
            <a:pPr marL="0" indent="0" algn="r">
              <a:lnSpc>
                <a:spcPts val="900"/>
              </a:lnSpc>
              <a:buNone/>
            </a:pPr>
            <a:r>
              <a:rPr lang="en-US" sz="900" dirty="0">
                <a:solidFill>
                  <a:srgbClr val="4A4A4A"/>
                </a:solidFill>
                <a:latin typeface="JetBrains Mono" pitchFamily="34" charset="0"/>
                <a:ea typeface="JetBrains Mono" pitchFamily="34" charset="-122"/>
                <a:cs typeface="JetBrains Mono" pitchFamily="34" charset="-120"/>
              </a:rPr>
              <a:t>(7,200)</a:t>
            </a:r>
            <a:endParaRPr lang="en-US" sz="900" dirty="0"/>
          </a:p>
        </p:txBody>
      </p:sp>
      <p:sp>
        <p:nvSpPr>
          <p:cNvPr id="29" name="Text 26"/>
          <p:cNvSpPr/>
          <p:nvPr/>
        </p:nvSpPr>
        <p:spPr>
          <a:xfrm>
            <a:off x="582216" y="3250406"/>
            <a:ext cx="3587837" cy="223242"/>
          </a:xfrm>
          <a:prstGeom prst="rect">
            <a:avLst/>
          </a:prstGeom>
          <a:noFill/>
          <a:ln/>
        </p:spPr>
        <p:txBody>
          <a:bodyPr wrap="square" lIns="8509" tIns="51054" rIns="8509" bIns="51054" rtlCol="0" anchor="ctr">
            <a:spAutoFit/>
          </a:bodyPr>
          <a:lstStyle/>
          <a:p>
            <a:pPr marL="0" indent="0" algn="l">
              <a:lnSpc>
                <a:spcPts val="900"/>
              </a:lnSpc>
              <a:buNone/>
            </a:pPr>
            <a:r>
              <a:rPr lang="en-US" sz="900" dirty="0">
                <a:solidFill>
                  <a:srgbClr val="4A4A4A"/>
                </a:solidFill>
                <a:latin typeface="JetBrains Mono" pitchFamily="34" charset="0"/>
                <a:ea typeface="JetBrains Mono" pitchFamily="34" charset="-122"/>
                <a:cs typeface="JetBrains Mono" pitchFamily="34" charset="-120"/>
              </a:rPr>
              <a:t>Agency &amp; Misc (Pro-rated)</a:t>
            </a:r>
            <a:endParaRPr lang="en-US" sz="900" dirty="0"/>
          </a:p>
        </p:txBody>
      </p:sp>
      <p:sp>
        <p:nvSpPr>
          <p:cNvPr id="30" name="Text 27"/>
          <p:cNvSpPr/>
          <p:nvPr/>
        </p:nvSpPr>
        <p:spPr>
          <a:xfrm>
            <a:off x="4170052" y="3250406"/>
            <a:ext cx="997000" cy="223242"/>
          </a:xfrm>
          <a:prstGeom prst="rect">
            <a:avLst/>
          </a:prstGeom>
          <a:noFill/>
          <a:ln/>
        </p:spPr>
        <p:txBody>
          <a:bodyPr wrap="square" lIns="8509" tIns="51054" rIns="8509" bIns="51054" rtlCol="0" anchor="ctr">
            <a:spAutoFit/>
          </a:bodyPr>
          <a:lstStyle/>
          <a:p>
            <a:pPr marL="0" indent="0" algn="r">
              <a:lnSpc>
                <a:spcPts val="900"/>
              </a:lnSpc>
              <a:buNone/>
            </a:pPr>
            <a:r>
              <a:rPr lang="en-US" sz="900" dirty="0">
                <a:solidFill>
                  <a:srgbClr val="4A4A4A"/>
                </a:solidFill>
                <a:latin typeface="JetBrains Mono" pitchFamily="34" charset="0"/>
                <a:ea typeface="JetBrains Mono" pitchFamily="34" charset="-122"/>
                <a:cs typeface="JetBrains Mono" pitchFamily="34" charset="-120"/>
              </a:rPr>
              <a:t>(5,800)</a:t>
            </a:r>
            <a:endParaRPr lang="en-US" sz="900" dirty="0"/>
          </a:p>
        </p:txBody>
      </p:sp>
      <p:sp>
        <p:nvSpPr>
          <p:cNvPr id="31" name="Text 28"/>
          <p:cNvSpPr/>
          <p:nvPr/>
        </p:nvSpPr>
        <p:spPr>
          <a:xfrm>
            <a:off x="582216" y="3472219"/>
            <a:ext cx="3587837" cy="252890"/>
          </a:xfrm>
          <a:prstGeom prst="rect">
            <a:avLst/>
          </a:prstGeom>
          <a:noFill/>
          <a:ln/>
        </p:spPr>
        <p:txBody>
          <a:bodyPr wrap="square" lIns="8509" tIns="85090" rIns="8509" bIns="51054" rtlCol="0" anchor="ctr">
            <a:spAutoFit/>
          </a:bodyPr>
          <a:lstStyle/>
          <a:p>
            <a:pPr marL="0" indent="0" algn="l">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NET OPERATING INCOME (NOI)</a:t>
            </a:r>
            <a:endParaRPr lang="en-US" sz="900" dirty="0"/>
          </a:p>
        </p:txBody>
      </p:sp>
      <p:sp>
        <p:nvSpPr>
          <p:cNvPr id="32" name="Text 29"/>
          <p:cNvSpPr/>
          <p:nvPr/>
        </p:nvSpPr>
        <p:spPr>
          <a:xfrm>
            <a:off x="4170052" y="3472219"/>
            <a:ext cx="997000" cy="252890"/>
          </a:xfrm>
          <a:prstGeom prst="rect">
            <a:avLst/>
          </a:prstGeom>
          <a:noFill/>
          <a:ln/>
        </p:spPr>
        <p:txBody>
          <a:bodyPr wrap="square" lIns="8509" tIns="85090" rIns="8509" bIns="51054" rtlCol="0" anchor="ctr">
            <a:spAutoFit/>
          </a:bodyPr>
          <a:lstStyle/>
          <a:p>
            <a:pPr marL="0" indent="0" algn="r">
              <a:lnSpc>
                <a:spcPts val="900"/>
              </a:lnSpc>
              <a:buNone/>
            </a:pPr>
            <a:r>
              <a:rPr lang="en-US" sz="900" b="1" dirty="0">
                <a:solidFill>
                  <a:srgbClr val="4A4A4A"/>
                </a:solidFill>
                <a:latin typeface="JetBrains Mono" pitchFamily="34" charset="0"/>
                <a:ea typeface="JetBrains Mono" pitchFamily="34" charset="-122"/>
                <a:cs typeface="JetBrains Mono" pitchFamily="34" charset="-120"/>
              </a:rPr>
              <a:t>48,100</a:t>
            </a:r>
            <a:endParaRPr lang="en-US" sz="900" dirty="0"/>
          </a:p>
        </p:txBody>
      </p:sp>
      <p:sp>
        <p:nvSpPr>
          <p:cNvPr id="33" name="Shape 30"/>
          <p:cNvSpPr/>
          <p:nvPr/>
        </p:nvSpPr>
        <p:spPr>
          <a:xfrm>
            <a:off x="5456374" y="873323"/>
            <a:ext cx="3251857" cy="2853928"/>
          </a:xfrm>
          <a:prstGeom prst="rect">
            <a:avLst/>
          </a:prstGeom>
          <a:solidFill>
            <a:srgbClr val="F8F9FA"/>
          </a:solidFill>
          <a:ln/>
        </p:spPr>
        <p:txBody>
          <a:bodyPr/>
          <a:lstStyle/>
          <a:p>
            <a:endParaRPr lang="en-US"/>
          </a:p>
        </p:txBody>
      </p:sp>
      <p:sp>
        <p:nvSpPr>
          <p:cNvPr id="34" name="Shape 31"/>
          <p:cNvSpPr/>
          <p:nvPr/>
        </p:nvSpPr>
        <p:spPr>
          <a:xfrm>
            <a:off x="5456374" y="873323"/>
            <a:ext cx="3251857" cy="3572"/>
          </a:xfrm>
          <a:prstGeom prst="rect">
            <a:avLst/>
          </a:prstGeom>
          <a:solidFill>
            <a:srgbClr val="000000"/>
          </a:solidFill>
          <a:ln/>
        </p:spPr>
        <p:txBody>
          <a:bodyPr/>
          <a:lstStyle/>
          <a:p>
            <a:endParaRPr lang="en-US"/>
          </a:p>
        </p:txBody>
      </p:sp>
      <p:sp>
        <p:nvSpPr>
          <p:cNvPr id="35" name="Shape 32"/>
          <p:cNvSpPr/>
          <p:nvPr/>
        </p:nvSpPr>
        <p:spPr>
          <a:xfrm>
            <a:off x="8704659" y="873323"/>
            <a:ext cx="3572" cy="2853928"/>
          </a:xfrm>
          <a:prstGeom prst="rect">
            <a:avLst/>
          </a:prstGeom>
          <a:solidFill>
            <a:srgbClr val="000000"/>
          </a:solidFill>
          <a:ln/>
        </p:spPr>
        <p:txBody>
          <a:bodyPr/>
          <a:lstStyle/>
          <a:p>
            <a:endParaRPr lang="en-US"/>
          </a:p>
        </p:txBody>
      </p:sp>
      <p:sp>
        <p:nvSpPr>
          <p:cNvPr id="36" name="Shape 33"/>
          <p:cNvSpPr/>
          <p:nvPr/>
        </p:nvSpPr>
        <p:spPr>
          <a:xfrm>
            <a:off x="5456374" y="3723680"/>
            <a:ext cx="3251857" cy="3572"/>
          </a:xfrm>
          <a:prstGeom prst="rect">
            <a:avLst/>
          </a:prstGeom>
          <a:solidFill>
            <a:srgbClr val="000000"/>
          </a:solidFill>
          <a:ln/>
        </p:spPr>
        <p:txBody>
          <a:bodyPr/>
          <a:lstStyle/>
          <a:p>
            <a:endParaRPr lang="en-US"/>
          </a:p>
        </p:txBody>
      </p:sp>
      <p:sp>
        <p:nvSpPr>
          <p:cNvPr id="37" name="Shape 34"/>
          <p:cNvSpPr/>
          <p:nvPr/>
        </p:nvSpPr>
        <p:spPr>
          <a:xfrm>
            <a:off x="5456374" y="873323"/>
            <a:ext cx="3572" cy="2853928"/>
          </a:xfrm>
          <a:prstGeom prst="rect">
            <a:avLst/>
          </a:prstGeom>
          <a:solidFill>
            <a:srgbClr val="000000"/>
          </a:solidFill>
          <a:ln/>
        </p:spPr>
        <p:txBody>
          <a:bodyPr/>
          <a:lstStyle/>
          <a:p>
            <a:endParaRPr lang="en-US"/>
          </a:p>
        </p:txBody>
      </p:sp>
      <p:sp>
        <p:nvSpPr>
          <p:cNvPr id="38" name="Shape 35"/>
          <p:cNvSpPr/>
          <p:nvPr/>
        </p:nvSpPr>
        <p:spPr>
          <a:xfrm>
            <a:off x="5599249" y="787598"/>
            <a:ext cx="994767" cy="112514"/>
          </a:xfrm>
          <a:prstGeom prst="rect">
            <a:avLst/>
          </a:prstGeom>
          <a:solidFill>
            <a:srgbClr val="F8F9FA"/>
          </a:solidFill>
          <a:ln/>
        </p:spPr>
        <p:txBody>
          <a:bodyPr/>
          <a:lstStyle/>
          <a:p>
            <a:endParaRPr lang="en-US"/>
          </a:p>
        </p:txBody>
      </p:sp>
      <p:sp>
        <p:nvSpPr>
          <p:cNvPr id="39" name="Text 36"/>
          <p:cNvSpPr/>
          <p:nvPr/>
        </p:nvSpPr>
        <p:spPr>
          <a:xfrm>
            <a:off x="5599249" y="787598"/>
            <a:ext cx="994767" cy="112514"/>
          </a:xfrm>
          <a:prstGeom prst="rect">
            <a:avLst/>
          </a:prstGeom>
          <a:noFill/>
          <a:ln/>
        </p:spPr>
        <p:txBody>
          <a:bodyPr wrap="none" lIns="68072" tIns="0" rIns="68072"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YIELD_PERFORMANCE</a:t>
            </a:r>
            <a:endParaRPr lang="en-US" sz="584" dirty="0"/>
          </a:p>
        </p:txBody>
      </p:sp>
      <p:sp>
        <p:nvSpPr>
          <p:cNvPr id="40" name="Text 37"/>
          <p:cNvSpPr/>
          <p:nvPr/>
        </p:nvSpPr>
        <p:spPr>
          <a:xfrm>
            <a:off x="6437896" y="959048"/>
            <a:ext cx="1288814" cy="481670"/>
          </a:xfrm>
          <a:prstGeom prst="rect">
            <a:avLst/>
          </a:prstGeom>
          <a:noFill/>
          <a:ln/>
        </p:spPr>
        <p:txBody>
          <a:bodyPr wrap="none" lIns="0" tIns="0" rIns="0" bIns="0" rtlCol="0" anchor="t">
            <a:spAutoFit/>
          </a:bodyPr>
          <a:lstStyle/>
          <a:p>
            <a:pPr marL="0" indent="0" algn="ctr">
              <a:lnSpc>
                <a:spcPts val="3600"/>
              </a:lnSpc>
              <a:buNone/>
            </a:pPr>
            <a:r>
              <a:rPr lang="en-US" sz="4000" b="1" dirty="0">
                <a:solidFill>
                  <a:srgbClr val="0052CC"/>
                </a:solidFill>
                <a:latin typeface="Space Grotesk" pitchFamily="34" charset="0"/>
                <a:ea typeface="Space Grotesk" pitchFamily="34" charset="-122"/>
                <a:cs typeface="Space Grotesk" pitchFamily="34" charset="-120"/>
              </a:rPr>
              <a:t>3.48%</a:t>
            </a:r>
            <a:endParaRPr lang="en-US" sz="4000" dirty="0"/>
          </a:p>
        </p:txBody>
      </p:sp>
      <p:sp>
        <p:nvSpPr>
          <p:cNvPr id="41" name="Text 38"/>
          <p:cNvSpPr/>
          <p:nvPr/>
        </p:nvSpPr>
        <p:spPr>
          <a:xfrm>
            <a:off x="6736951" y="1451967"/>
            <a:ext cx="690703" cy="153888"/>
          </a:xfrm>
          <a:prstGeom prst="rect">
            <a:avLst/>
          </a:prstGeom>
          <a:noFill/>
          <a:ln/>
        </p:spPr>
        <p:txBody>
          <a:bodyPr wrap="none" lIns="0" tIns="0" rIns="0" bIns="0" rtlCol="0" anchor="t">
            <a:spAutoFit/>
          </a:bodyPr>
          <a:lstStyle/>
          <a:p>
            <a:pPr marL="0" indent="0" algn="ctr">
              <a:lnSpc>
                <a:spcPts val="1200"/>
              </a:lnSpc>
              <a:buNone/>
            </a:pPr>
            <a:r>
              <a:rPr lang="en-US" sz="1000" b="1" kern="0" spc="1" dirty="0">
                <a:solidFill>
                  <a:srgbClr val="000000"/>
                </a:solidFill>
                <a:latin typeface="JetBrains Mono" pitchFamily="34" charset="0"/>
                <a:ea typeface="JetBrains Mono" pitchFamily="34" charset="-122"/>
                <a:cs typeface="JetBrains Mono" pitchFamily="34" charset="-120"/>
              </a:rPr>
              <a:t>GROSS YIELD</a:t>
            </a:r>
            <a:endParaRPr lang="en-US" sz="1000" dirty="0"/>
          </a:p>
        </p:txBody>
      </p:sp>
      <p:sp>
        <p:nvSpPr>
          <p:cNvPr id="42" name="Text 39"/>
          <p:cNvSpPr/>
          <p:nvPr/>
        </p:nvSpPr>
        <p:spPr>
          <a:xfrm>
            <a:off x="6437896" y="1750219"/>
            <a:ext cx="1288814" cy="481670"/>
          </a:xfrm>
          <a:prstGeom prst="rect">
            <a:avLst/>
          </a:prstGeom>
          <a:noFill/>
          <a:ln/>
        </p:spPr>
        <p:txBody>
          <a:bodyPr wrap="none" lIns="0" tIns="0" rIns="0" bIns="0" rtlCol="0" anchor="t">
            <a:spAutoFit/>
          </a:bodyPr>
          <a:lstStyle/>
          <a:p>
            <a:pPr marL="0" indent="0" algn="ctr">
              <a:lnSpc>
                <a:spcPts val="3600"/>
              </a:lnSpc>
              <a:buNone/>
            </a:pPr>
            <a:r>
              <a:rPr lang="en-US" sz="4000" b="1" dirty="0">
                <a:solidFill>
                  <a:srgbClr val="0052CC"/>
                </a:solidFill>
                <a:latin typeface="Space Grotesk" pitchFamily="34" charset="0"/>
                <a:ea typeface="Space Grotesk" pitchFamily="34" charset="-122"/>
                <a:cs typeface="Space Grotesk" pitchFamily="34" charset="-120"/>
              </a:rPr>
              <a:t>2.41%</a:t>
            </a:r>
            <a:endParaRPr lang="en-US" sz="4000" dirty="0"/>
          </a:p>
        </p:txBody>
      </p:sp>
      <p:sp>
        <p:nvSpPr>
          <p:cNvPr id="43" name="Text 40"/>
          <p:cNvSpPr/>
          <p:nvPr/>
        </p:nvSpPr>
        <p:spPr>
          <a:xfrm>
            <a:off x="6812421" y="2243138"/>
            <a:ext cx="539764" cy="153888"/>
          </a:xfrm>
          <a:prstGeom prst="rect">
            <a:avLst/>
          </a:prstGeom>
          <a:noFill/>
          <a:ln/>
        </p:spPr>
        <p:txBody>
          <a:bodyPr wrap="none" lIns="0" tIns="0" rIns="0" bIns="0" rtlCol="0" anchor="t">
            <a:spAutoFit/>
          </a:bodyPr>
          <a:lstStyle/>
          <a:p>
            <a:pPr marL="0" indent="0" algn="ctr">
              <a:lnSpc>
                <a:spcPts val="1200"/>
              </a:lnSpc>
              <a:buNone/>
            </a:pPr>
            <a:r>
              <a:rPr lang="en-US" sz="1000" b="1" kern="0" spc="1" dirty="0">
                <a:solidFill>
                  <a:srgbClr val="000000"/>
                </a:solidFill>
                <a:latin typeface="JetBrains Mono" pitchFamily="34" charset="0"/>
                <a:ea typeface="JetBrains Mono" pitchFamily="34" charset="-122"/>
                <a:cs typeface="JetBrains Mono" pitchFamily="34" charset="-120"/>
              </a:rPr>
              <a:t>NET YIELD</a:t>
            </a:r>
            <a:endParaRPr lang="en-US" sz="1000" dirty="0"/>
          </a:p>
        </p:txBody>
      </p:sp>
      <p:sp>
        <p:nvSpPr>
          <p:cNvPr id="44" name="Text 41"/>
          <p:cNvSpPr/>
          <p:nvPr/>
        </p:nvSpPr>
        <p:spPr>
          <a:xfrm>
            <a:off x="5599249" y="2541389"/>
            <a:ext cx="2966107" cy="616066"/>
          </a:xfrm>
          <a:prstGeom prst="rect">
            <a:avLst/>
          </a:prstGeom>
          <a:noFill/>
          <a:ln/>
        </p:spPr>
        <p:txBody>
          <a:bodyPr wrap="square" lIns="0" tIns="102108" rIns="0" bIns="0" rtlCol="0" anchor="t">
            <a:spAutoFit/>
          </a:bodyPr>
          <a:lstStyle/>
          <a:p>
            <a:pPr marL="0" indent="0" algn="l">
              <a:lnSpc>
                <a:spcPts val="1000"/>
              </a:lnSpc>
              <a:buNone/>
            </a:pPr>
            <a:r>
              <a:rPr lang="en-US" sz="900" dirty="0">
                <a:solidFill>
                  <a:srgbClr val="0052CC"/>
                </a:solidFill>
                <a:latin typeface="JetBrains Mono" pitchFamily="34" charset="0"/>
                <a:ea typeface="JetBrains Mono" pitchFamily="34" charset="-122"/>
                <a:cs typeface="JetBrains Mono" pitchFamily="34" charset="-120"/>
              </a:rPr>
              <a:t>&gt; STRATEGIC ADVANTAGE: US Citizens avoid the 60% ABSD (SGD 1,200,000), significantly reducing the initial capital outlay and improving the cash-on-cash return compared to other foreign nationals.</a:t>
            </a:r>
            <a:endParaRPr lang="en-US" sz="900" dirty="0"/>
          </a:p>
        </p:txBody>
      </p:sp>
      <p:sp>
        <p:nvSpPr>
          <p:cNvPr id="45" name="Shape 42"/>
          <p:cNvSpPr/>
          <p:nvPr/>
        </p:nvSpPr>
        <p:spPr>
          <a:xfrm>
            <a:off x="7144" y="4761309"/>
            <a:ext cx="9129713" cy="375047"/>
          </a:xfrm>
          <a:prstGeom prst="rect">
            <a:avLst/>
          </a:prstGeom>
          <a:solidFill>
            <a:srgbClr val="000000">
              <a:alpha val="0"/>
            </a:srgbClr>
          </a:solidFill>
          <a:ln/>
        </p:spPr>
        <p:txBody>
          <a:bodyPr/>
          <a:lstStyle/>
          <a:p>
            <a:endParaRPr lang="en-US"/>
          </a:p>
        </p:txBody>
      </p:sp>
      <p:sp>
        <p:nvSpPr>
          <p:cNvPr id="46" name="Shape 43"/>
          <p:cNvSpPr/>
          <p:nvPr/>
        </p:nvSpPr>
        <p:spPr>
          <a:xfrm>
            <a:off x="7144" y="4761309"/>
            <a:ext cx="9129713" cy="3572"/>
          </a:xfrm>
          <a:prstGeom prst="rect">
            <a:avLst/>
          </a:prstGeom>
          <a:solidFill>
            <a:srgbClr val="000000"/>
          </a:solidFill>
          <a:ln/>
        </p:spPr>
        <p:txBody>
          <a:bodyPr/>
          <a:lstStyle/>
          <a:p>
            <a:endParaRPr lang="en-US"/>
          </a:p>
        </p:txBody>
      </p:sp>
      <p:sp>
        <p:nvSpPr>
          <p:cNvPr id="47" name="Text 44"/>
          <p:cNvSpPr/>
          <p:nvPr/>
        </p:nvSpPr>
        <p:spPr>
          <a:xfrm>
            <a:off x="435769" y="4850606"/>
            <a:ext cx="1153716" cy="285750"/>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49" name="Text 24">
            <a:extLst>
              <a:ext uri="{FF2B5EF4-FFF2-40B4-BE49-F238E27FC236}">
                <a16:creationId xmlns:a16="http://schemas.microsoft.com/office/drawing/2014/main" id="{FB23D935-3DAA-7E29-2FA4-26BC1C9F239F}"/>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37</a:t>
            </a:r>
            <a:endParaRPr lang="en-US" sz="727"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3616523" cy="357188"/>
          </a:xfrm>
          <a:prstGeom prst="rect">
            <a:avLst/>
          </a:prstGeom>
          <a:solidFill>
            <a:srgbClr val="000000"/>
          </a:solidFill>
          <a:ln/>
        </p:spPr>
        <p:txBody>
          <a:bodyPr/>
          <a:lstStyle/>
          <a:p>
            <a:endParaRPr lang="en-US"/>
          </a:p>
        </p:txBody>
      </p:sp>
      <p:sp>
        <p:nvSpPr>
          <p:cNvPr id="4" name="Text 1"/>
          <p:cNvSpPr/>
          <p:nvPr/>
        </p:nvSpPr>
        <p:spPr>
          <a:xfrm>
            <a:off x="7144" y="7144"/>
            <a:ext cx="3616523"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FINANCIAL RESILIENCE // STRESS-TEST</a:t>
            </a:r>
            <a:endParaRPr lang="en-US" sz="942" dirty="0"/>
          </a:p>
        </p:txBody>
      </p:sp>
      <p:sp>
        <p:nvSpPr>
          <p:cNvPr id="5" name="Shape 2"/>
          <p:cNvSpPr/>
          <p:nvPr/>
        </p:nvSpPr>
        <p:spPr>
          <a:xfrm>
            <a:off x="7144" y="364331"/>
            <a:ext cx="9129713" cy="4196953"/>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Stress Test Scenario Analysis</a:t>
            </a:r>
            <a:endParaRPr lang="en-US" sz="2436" dirty="0"/>
          </a:p>
        </p:txBody>
      </p:sp>
      <p:sp>
        <p:nvSpPr>
          <p:cNvPr id="8" name="Shape 5"/>
          <p:cNvSpPr/>
          <p:nvPr/>
        </p:nvSpPr>
        <p:spPr>
          <a:xfrm>
            <a:off x="582216" y="1219795"/>
            <a:ext cx="712589" cy="112514"/>
          </a:xfrm>
          <a:prstGeom prst="rect">
            <a:avLst/>
          </a:prstGeom>
          <a:solidFill>
            <a:srgbClr val="FFFFFF"/>
          </a:solidFill>
          <a:ln/>
        </p:spPr>
        <p:txBody>
          <a:bodyPr/>
          <a:lstStyle/>
          <a:p>
            <a:endParaRPr lang="en-US"/>
          </a:p>
        </p:txBody>
      </p:sp>
      <p:sp>
        <p:nvSpPr>
          <p:cNvPr id="9" name="Text 6"/>
          <p:cNvSpPr/>
          <p:nvPr/>
        </p:nvSpPr>
        <p:spPr>
          <a:xfrm>
            <a:off x="582216" y="1219795"/>
            <a:ext cx="712589"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CC0000"/>
                </a:solidFill>
                <a:latin typeface="JetBrains Mono" pitchFamily="34" charset="0"/>
                <a:ea typeface="JetBrains Mono" pitchFamily="34" charset="-122"/>
                <a:cs typeface="JetBrains Mono" pitchFamily="34" charset="-120"/>
              </a:rPr>
              <a:t>SCENARIO_01</a:t>
            </a:r>
            <a:endParaRPr lang="en-US" sz="584" dirty="0"/>
          </a:p>
        </p:txBody>
      </p:sp>
      <p:pic>
        <p:nvPicPr>
          <p:cNvPr id="10" name="Image 1" descr="preencoded.png"/>
          <p:cNvPicPr>
            <a:picLocks noChangeAspect="1"/>
          </p:cNvPicPr>
          <p:nvPr/>
        </p:nvPicPr>
        <p:blipFill>
          <a:blip r:embed="rId4"/>
          <a:stretch>
            <a:fillRect/>
          </a:stretch>
        </p:blipFill>
        <p:spPr>
          <a:xfrm>
            <a:off x="1672224" y="1519833"/>
            <a:ext cx="285750" cy="285750"/>
          </a:xfrm>
          <a:prstGeom prst="rect">
            <a:avLst/>
          </a:prstGeom>
        </p:spPr>
      </p:pic>
      <p:sp>
        <p:nvSpPr>
          <p:cNvPr id="11" name="Text 7"/>
          <p:cNvSpPr/>
          <p:nvPr/>
        </p:nvSpPr>
        <p:spPr>
          <a:xfrm>
            <a:off x="1161298" y="1912739"/>
            <a:ext cx="1307602"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Interest Rate +2%</a:t>
            </a:r>
            <a:endParaRPr lang="en-US" sz="1400" dirty="0"/>
          </a:p>
        </p:txBody>
      </p:sp>
      <p:sp>
        <p:nvSpPr>
          <p:cNvPr id="12" name="Text 8"/>
          <p:cNvSpPr/>
          <p:nvPr/>
        </p:nvSpPr>
        <p:spPr>
          <a:xfrm>
            <a:off x="617934" y="2451506"/>
            <a:ext cx="2394328"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Assumes a significant spike in mortgage rates. This scenario tests the impact on monthly debt servicing and the resulting net cash flow position.</a:t>
            </a:r>
            <a:endParaRPr lang="en-US" sz="1000" dirty="0"/>
          </a:p>
        </p:txBody>
      </p:sp>
      <p:sp>
        <p:nvSpPr>
          <p:cNvPr id="13" name="Text 9"/>
          <p:cNvSpPr/>
          <p:nvPr/>
        </p:nvSpPr>
        <p:spPr>
          <a:xfrm>
            <a:off x="617934" y="3280181"/>
            <a:ext cx="2394328"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CC0000"/>
                </a:solidFill>
                <a:latin typeface="JetBrains Mono" pitchFamily="34" charset="0"/>
                <a:ea typeface="JetBrains Mono" pitchFamily="34" charset="-122"/>
                <a:cs typeface="JetBrains Mono" pitchFamily="34" charset="-120"/>
              </a:rPr>
              <a:t>&gt; IMPACT: CASH FLOW REDUCTION</a:t>
            </a:r>
            <a:endParaRPr lang="en-US" sz="900" dirty="0"/>
          </a:p>
        </p:txBody>
      </p:sp>
      <p:sp>
        <p:nvSpPr>
          <p:cNvPr id="14" name="Shape 10"/>
          <p:cNvSpPr/>
          <p:nvPr/>
        </p:nvSpPr>
        <p:spPr>
          <a:xfrm>
            <a:off x="3337303" y="1219795"/>
            <a:ext cx="712589" cy="112514"/>
          </a:xfrm>
          <a:prstGeom prst="rect">
            <a:avLst/>
          </a:prstGeom>
          <a:solidFill>
            <a:srgbClr val="FFFFFF"/>
          </a:solidFill>
          <a:ln/>
        </p:spPr>
        <p:txBody>
          <a:bodyPr/>
          <a:lstStyle/>
          <a:p>
            <a:endParaRPr lang="en-US"/>
          </a:p>
        </p:txBody>
      </p:sp>
      <p:sp>
        <p:nvSpPr>
          <p:cNvPr id="15" name="Text 11"/>
          <p:cNvSpPr/>
          <p:nvPr/>
        </p:nvSpPr>
        <p:spPr>
          <a:xfrm>
            <a:off x="3337303" y="1219795"/>
            <a:ext cx="712589"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CC0000"/>
                </a:solidFill>
                <a:latin typeface="JetBrains Mono" pitchFamily="34" charset="0"/>
                <a:ea typeface="JetBrains Mono" pitchFamily="34" charset="-122"/>
                <a:cs typeface="JetBrains Mono" pitchFamily="34" charset="-120"/>
              </a:rPr>
              <a:t>SCENARIO_02</a:t>
            </a:r>
            <a:endParaRPr lang="en-US" sz="584" dirty="0"/>
          </a:p>
        </p:txBody>
      </p:sp>
      <p:pic>
        <p:nvPicPr>
          <p:cNvPr id="16" name="Image 2" descr="preencoded.png"/>
          <p:cNvPicPr>
            <a:picLocks noChangeAspect="1"/>
          </p:cNvPicPr>
          <p:nvPr/>
        </p:nvPicPr>
        <p:blipFill>
          <a:blip r:embed="rId5"/>
          <a:stretch>
            <a:fillRect/>
          </a:stretch>
        </p:blipFill>
        <p:spPr>
          <a:xfrm>
            <a:off x="4409452" y="1519833"/>
            <a:ext cx="321469" cy="285750"/>
          </a:xfrm>
          <a:prstGeom prst="rect">
            <a:avLst/>
          </a:prstGeom>
        </p:spPr>
      </p:pic>
      <p:sp>
        <p:nvSpPr>
          <p:cNvPr id="17" name="Text 12"/>
          <p:cNvSpPr/>
          <p:nvPr/>
        </p:nvSpPr>
        <p:spPr>
          <a:xfrm>
            <a:off x="3830207" y="1912739"/>
            <a:ext cx="1479957"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Rental Decline -15%</a:t>
            </a:r>
            <a:endParaRPr lang="en-US" sz="1400" dirty="0"/>
          </a:p>
        </p:txBody>
      </p:sp>
      <p:sp>
        <p:nvSpPr>
          <p:cNvPr id="18" name="Text 13"/>
          <p:cNvSpPr/>
          <p:nvPr/>
        </p:nvSpPr>
        <p:spPr>
          <a:xfrm>
            <a:off x="3373022" y="2451506"/>
            <a:ext cx="2394356"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Assumes a market-wide softening of rental demand. This scenario evaluates the resilience of the net yield and the ability to cover holding costs.</a:t>
            </a:r>
            <a:endParaRPr lang="en-US" sz="1000" dirty="0"/>
          </a:p>
        </p:txBody>
      </p:sp>
      <p:sp>
        <p:nvSpPr>
          <p:cNvPr id="19" name="Text 14"/>
          <p:cNvSpPr/>
          <p:nvPr/>
        </p:nvSpPr>
        <p:spPr>
          <a:xfrm>
            <a:off x="3373022" y="3280181"/>
            <a:ext cx="2394356"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CC0000"/>
                </a:solidFill>
                <a:latin typeface="JetBrains Mono" pitchFamily="34" charset="0"/>
                <a:ea typeface="JetBrains Mono" pitchFamily="34" charset="-122"/>
                <a:cs typeface="JetBrains Mono" pitchFamily="34" charset="-120"/>
              </a:rPr>
              <a:t>&gt; IMPACT: YIELD COMPRESSION</a:t>
            </a:r>
            <a:endParaRPr lang="en-US" sz="900" dirty="0"/>
          </a:p>
        </p:txBody>
      </p:sp>
      <p:sp>
        <p:nvSpPr>
          <p:cNvPr id="20" name="Shape 15"/>
          <p:cNvSpPr/>
          <p:nvPr/>
        </p:nvSpPr>
        <p:spPr>
          <a:xfrm>
            <a:off x="6092419" y="1219795"/>
            <a:ext cx="712589" cy="112514"/>
          </a:xfrm>
          <a:prstGeom prst="rect">
            <a:avLst/>
          </a:prstGeom>
          <a:solidFill>
            <a:srgbClr val="FFFFFF"/>
          </a:solidFill>
          <a:ln/>
        </p:spPr>
        <p:txBody>
          <a:bodyPr/>
          <a:lstStyle/>
          <a:p>
            <a:endParaRPr lang="en-US"/>
          </a:p>
        </p:txBody>
      </p:sp>
      <p:sp>
        <p:nvSpPr>
          <p:cNvPr id="21" name="Text 16"/>
          <p:cNvSpPr/>
          <p:nvPr/>
        </p:nvSpPr>
        <p:spPr>
          <a:xfrm>
            <a:off x="6092419" y="1219795"/>
            <a:ext cx="712589"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CC0000"/>
                </a:solidFill>
                <a:latin typeface="JetBrains Mono" pitchFamily="34" charset="0"/>
                <a:ea typeface="JetBrains Mono" pitchFamily="34" charset="-122"/>
                <a:cs typeface="JetBrains Mono" pitchFamily="34" charset="-120"/>
              </a:rPr>
              <a:t>SCENARIO_03</a:t>
            </a:r>
            <a:endParaRPr lang="en-US" sz="584" dirty="0"/>
          </a:p>
        </p:txBody>
      </p:sp>
      <p:pic>
        <p:nvPicPr>
          <p:cNvPr id="22" name="Image 3" descr="preencoded.png"/>
          <p:cNvPicPr>
            <a:picLocks noChangeAspect="1"/>
          </p:cNvPicPr>
          <p:nvPr/>
        </p:nvPicPr>
        <p:blipFill>
          <a:blip r:embed="rId6"/>
          <a:stretch>
            <a:fillRect/>
          </a:stretch>
        </p:blipFill>
        <p:spPr>
          <a:xfrm>
            <a:off x="7202072" y="1519833"/>
            <a:ext cx="250031" cy="285750"/>
          </a:xfrm>
          <a:prstGeom prst="rect">
            <a:avLst/>
          </a:prstGeom>
        </p:spPr>
      </p:pic>
      <p:sp>
        <p:nvSpPr>
          <p:cNvPr id="23" name="Text 17"/>
          <p:cNvSpPr/>
          <p:nvPr/>
        </p:nvSpPr>
        <p:spPr>
          <a:xfrm>
            <a:off x="6679345" y="1912739"/>
            <a:ext cx="1295484"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2-Month Vacancy</a:t>
            </a:r>
            <a:endParaRPr lang="en-US" sz="1400" dirty="0"/>
          </a:p>
        </p:txBody>
      </p:sp>
      <p:sp>
        <p:nvSpPr>
          <p:cNvPr id="24" name="Text 18"/>
          <p:cNvSpPr/>
          <p:nvPr/>
        </p:nvSpPr>
        <p:spPr>
          <a:xfrm>
            <a:off x="6128138" y="2451506"/>
            <a:ext cx="2397900"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Assumes an extended period between tenants. This scenario measures the impact of zero income for 16% of the year on the total annual ROI.</a:t>
            </a:r>
            <a:endParaRPr lang="en-US" sz="1000" dirty="0"/>
          </a:p>
        </p:txBody>
      </p:sp>
      <p:sp>
        <p:nvSpPr>
          <p:cNvPr id="25" name="Text 19"/>
          <p:cNvSpPr/>
          <p:nvPr/>
        </p:nvSpPr>
        <p:spPr>
          <a:xfrm>
            <a:off x="6128138" y="3280181"/>
            <a:ext cx="2397900"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CC0000"/>
                </a:solidFill>
                <a:latin typeface="JetBrains Mono" pitchFamily="34" charset="0"/>
                <a:ea typeface="JetBrains Mono" pitchFamily="34" charset="-122"/>
                <a:cs typeface="JetBrains Mono" pitchFamily="34" charset="-120"/>
              </a:rPr>
              <a:t>&gt; IMPACT: ANNUAL ROI EROSION</a:t>
            </a:r>
            <a:endParaRPr lang="en-US" sz="900" dirty="0"/>
          </a:p>
        </p:txBody>
      </p:sp>
      <p:sp>
        <p:nvSpPr>
          <p:cNvPr id="26" name="Shape 20"/>
          <p:cNvSpPr/>
          <p:nvPr/>
        </p:nvSpPr>
        <p:spPr>
          <a:xfrm>
            <a:off x="7144" y="4561284"/>
            <a:ext cx="9129713" cy="575072"/>
          </a:xfrm>
          <a:prstGeom prst="rect">
            <a:avLst/>
          </a:prstGeom>
          <a:solidFill>
            <a:srgbClr val="000000">
              <a:alpha val="0"/>
            </a:srgbClr>
          </a:solidFill>
          <a:ln/>
        </p:spPr>
        <p:txBody>
          <a:bodyPr/>
          <a:lstStyle/>
          <a:p>
            <a:endParaRPr lang="en-US"/>
          </a:p>
        </p:txBody>
      </p:sp>
      <p:sp>
        <p:nvSpPr>
          <p:cNvPr id="27" name="Shape 21"/>
          <p:cNvSpPr/>
          <p:nvPr/>
        </p:nvSpPr>
        <p:spPr>
          <a:xfrm>
            <a:off x="7144" y="4561284"/>
            <a:ext cx="9129713" cy="3572"/>
          </a:xfrm>
          <a:prstGeom prst="rect">
            <a:avLst/>
          </a:prstGeom>
          <a:solidFill>
            <a:srgbClr val="000000"/>
          </a:solidFill>
          <a:ln/>
        </p:spPr>
        <p:txBody>
          <a:bodyPr/>
          <a:lstStyle/>
          <a:p>
            <a:endParaRPr lang="en-US"/>
          </a:p>
        </p:txBody>
      </p:sp>
      <p:sp>
        <p:nvSpPr>
          <p:cNvPr id="28" name="Text 22"/>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30" name="Text 24">
            <a:extLst>
              <a:ext uri="{FF2B5EF4-FFF2-40B4-BE49-F238E27FC236}">
                <a16:creationId xmlns:a16="http://schemas.microsoft.com/office/drawing/2014/main" id="{68B1240C-836D-12B6-23F3-95F908B5E29F}"/>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38</a:t>
            </a:r>
            <a:endParaRPr lang="en-US" sz="727"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7144" y="7144"/>
            <a:ext cx="2705695" cy="357188"/>
          </a:xfrm>
          <a:prstGeom prst="rect">
            <a:avLst/>
          </a:prstGeom>
          <a:solidFill>
            <a:srgbClr val="000000"/>
          </a:solidFill>
          <a:ln/>
        </p:spPr>
        <p:txBody>
          <a:bodyPr/>
          <a:lstStyle/>
          <a:p>
            <a:endParaRPr lang="en-US"/>
          </a:p>
        </p:txBody>
      </p:sp>
      <p:sp>
        <p:nvSpPr>
          <p:cNvPr id="4" name="Text 1"/>
          <p:cNvSpPr/>
          <p:nvPr/>
        </p:nvSpPr>
        <p:spPr>
          <a:xfrm>
            <a:off x="7144" y="7144"/>
            <a:ext cx="2705695" cy="357188"/>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MARKET OUTLOOK // 2026-01</a:t>
            </a:r>
            <a:endParaRPr lang="en-US" sz="942" dirty="0"/>
          </a:p>
        </p:txBody>
      </p:sp>
      <p:sp>
        <p:nvSpPr>
          <p:cNvPr id="5" name="Shape 2"/>
          <p:cNvSpPr/>
          <p:nvPr/>
        </p:nvSpPr>
        <p:spPr>
          <a:xfrm>
            <a:off x="7144" y="364331"/>
            <a:ext cx="9129713" cy="4282678"/>
          </a:xfrm>
          <a:prstGeom prst="rect">
            <a:avLst/>
          </a:prstGeom>
          <a:solidFill>
            <a:srgbClr val="000000">
              <a:alpha val="0"/>
            </a:srgbClr>
          </a:solidFill>
          <a:ln/>
        </p:spPr>
        <p:txBody>
          <a:bodyPr/>
          <a:lstStyle/>
          <a:p>
            <a:endParaRPr lang="en-US"/>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7" name="Text 4"/>
          <p:cNvSpPr/>
          <p:nvPr/>
        </p:nvSpPr>
        <p:spPr>
          <a:xfrm>
            <a:off x="435769" y="650081"/>
            <a:ext cx="8272463" cy="437555"/>
          </a:xfrm>
          <a:prstGeom prst="rect">
            <a:avLst/>
          </a:prstGeom>
          <a:noFill/>
          <a:ln/>
        </p:spPr>
        <p:txBody>
          <a:bodyPr wrap="none" lIns="0" tIns="0" rIns="0" bIns="0" rtlCol="0" anchor="t">
            <a:spAutoFit/>
          </a:bodyPr>
          <a:lstStyle/>
          <a:p>
            <a:pPr marL="0" indent="0" algn="l">
              <a:lnSpc>
                <a:spcPts val="3200"/>
              </a:lnSpc>
              <a:buNone/>
            </a:pPr>
            <a:r>
              <a:rPr lang="en-US" sz="2436" b="1" dirty="0">
                <a:solidFill>
                  <a:srgbClr val="000000"/>
                </a:solidFill>
                <a:latin typeface="Space Grotesk" pitchFamily="34" charset="0"/>
                <a:ea typeface="Space Grotesk" pitchFamily="34" charset="-122"/>
                <a:cs typeface="Space Grotesk" pitchFamily="34" charset="-120"/>
              </a:rPr>
              <a:t>2026 Market Outlook Summary</a:t>
            </a:r>
            <a:endParaRPr lang="en-US" sz="2436" dirty="0"/>
          </a:p>
        </p:txBody>
      </p:sp>
      <p:sp>
        <p:nvSpPr>
          <p:cNvPr id="8" name="Shape 5"/>
          <p:cNvSpPr/>
          <p:nvPr/>
        </p:nvSpPr>
        <p:spPr>
          <a:xfrm>
            <a:off x="582216" y="1291233"/>
            <a:ext cx="557213" cy="112514"/>
          </a:xfrm>
          <a:prstGeom prst="rect">
            <a:avLst/>
          </a:prstGeom>
          <a:solidFill>
            <a:srgbClr val="FFFFFF"/>
          </a:solidFill>
          <a:ln/>
        </p:spPr>
        <p:txBody>
          <a:bodyPr/>
          <a:lstStyle/>
          <a:p>
            <a:endParaRPr lang="en-US"/>
          </a:p>
        </p:txBody>
      </p:sp>
      <p:sp>
        <p:nvSpPr>
          <p:cNvPr id="9" name="Text 6"/>
          <p:cNvSpPr/>
          <p:nvPr/>
        </p:nvSpPr>
        <p:spPr>
          <a:xfrm>
            <a:off x="582216" y="1291233"/>
            <a:ext cx="55721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TREND_01</a:t>
            </a:r>
            <a:endParaRPr lang="en-US" sz="584" dirty="0"/>
          </a:p>
        </p:txBody>
      </p:sp>
      <p:pic>
        <p:nvPicPr>
          <p:cNvPr id="10" name="Image 1" descr="preencoded.png"/>
          <p:cNvPicPr>
            <a:picLocks noChangeAspect="1"/>
          </p:cNvPicPr>
          <p:nvPr/>
        </p:nvPicPr>
        <p:blipFill>
          <a:blip r:embed="rId4"/>
          <a:stretch>
            <a:fillRect/>
          </a:stretch>
        </p:blipFill>
        <p:spPr>
          <a:xfrm>
            <a:off x="1672224" y="1591270"/>
            <a:ext cx="285750" cy="285750"/>
          </a:xfrm>
          <a:prstGeom prst="rect">
            <a:avLst/>
          </a:prstGeom>
        </p:spPr>
      </p:pic>
      <p:sp>
        <p:nvSpPr>
          <p:cNvPr id="11" name="Text 7"/>
          <p:cNvSpPr/>
          <p:nvPr/>
        </p:nvSpPr>
        <p:spPr>
          <a:xfrm>
            <a:off x="1149499" y="1984177"/>
            <a:ext cx="1331198"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Price Stabilization</a:t>
            </a:r>
            <a:endParaRPr lang="en-US" sz="1400" dirty="0"/>
          </a:p>
        </p:txBody>
      </p:sp>
      <p:sp>
        <p:nvSpPr>
          <p:cNvPr id="12" name="Text 8"/>
          <p:cNvSpPr/>
          <p:nvPr/>
        </p:nvSpPr>
        <p:spPr>
          <a:xfrm>
            <a:off x="617934" y="2522944"/>
            <a:ext cx="2394328" cy="888769"/>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Expect continued price moderation as government cooling measures and high interest rates balance demand. Growth is likely to be sustainable and policy-aligned.</a:t>
            </a:r>
            <a:endParaRPr lang="en-US" sz="1000" dirty="0"/>
          </a:p>
        </p:txBody>
      </p:sp>
      <p:sp>
        <p:nvSpPr>
          <p:cNvPr id="13" name="Text 9"/>
          <p:cNvSpPr/>
          <p:nvPr/>
        </p:nvSpPr>
        <p:spPr>
          <a:xfrm>
            <a:off x="617934" y="3351619"/>
            <a:ext cx="2394328"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FORECAST: STABLE GROWTH</a:t>
            </a:r>
            <a:endParaRPr lang="en-US" sz="900" dirty="0"/>
          </a:p>
        </p:txBody>
      </p:sp>
      <p:sp>
        <p:nvSpPr>
          <p:cNvPr id="14" name="Shape 10"/>
          <p:cNvSpPr/>
          <p:nvPr/>
        </p:nvSpPr>
        <p:spPr>
          <a:xfrm>
            <a:off x="3337303" y="1291233"/>
            <a:ext cx="557213" cy="112514"/>
          </a:xfrm>
          <a:prstGeom prst="rect">
            <a:avLst/>
          </a:prstGeom>
          <a:solidFill>
            <a:srgbClr val="FFFFFF"/>
          </a:solidFill>
          <a:ln/>
        </p:spPr>
        <p:txBody>
          <a:bodyPr/>
          <a:lstStyle/>
          <a:p>
            <a:endParaRPr lang="en-US"/>
          </a:p>
        </p:txBody>
      </p:sp>
      <p:sp>
        <p:nvSpPr>
          <p:cNvPr id="15" name="Text 11"/>
          <p:cNvSpPr/>
          <p:nvPr/>
        </p:nvSpPr>
        <p:spPr>
          <a:xfrm>
            <a:off x="3337303" y="1291233"/>
            <a:ext cx="55721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TREND_02</a:t>
            </a:r>
            <a:endParaRPr lang="en-US" sz="584" dirty="0"/>
          </a:p>
        </p:txBody>
      </p:sp>
      <p:pic>
        <p:nvPicPr>
          <p:cNvPr id="16" name="Image 2" descr="preencoded.png"/>
          <p:cNvPicPr>
            <a:picLocks noChangeAspect="1"/>
          </p:cNvPicPr>
          <p:nvPr/>
        </p:nvPicPr>
        <p:blipFill>
          <a:blip r:embed="rId5"/>
          <a:stretch>
            <a:fillRect/>
          </a:stretch>
        </p:blipFill>
        <p:spPr>
          <a:xfrm>
            <a:off x="4409452" y="1591270"/>
            <a:ext cx="321469" cy="285750"/>
          </a:xfrm>
          <a:prstGeom prst="rect">
            <a:avLst/>
          </a:prstGeom>
        </p:spPr>
      </p:pic>
      <p:sp>
        <p:nvSpPr>
          <p:cNvPr id="17" name="Text 12"/>
          <p:cNvSpPr/>
          <p:nvPr/>
        </p:nvSpPr>
        <p:spPr>
          <a:xfrm>
            <a:off x="3938924" y="1984177"/>
            <a:ext cx="1262525"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Rental Resilience</a:t>
            </a:r>
            <a:endParaRPr lang="en-US" sz="1400" dirty="0"/>
          </a:p>
        </p:txBody>
      </p:sp>
      <p:sp>
        <p:nvSpPr>
          <p:cNvPr id="18" name="Text 13"/>
          <p:cNvSpPr/>
          <p:nvPr/>
        </p:nvSpPr>
        <p:spPr>
          <a:xfrm>
            <a:off x="3373022" y="2522944"/>
            <a:ext cx="2394356" cy="705642"/>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Rental demand remains supported by the influx of global talent and corporate relocations, though yield compression may occur due to increased supply.</a:t>
            </a:r>
            <a:endParaRPr lang="en-US" sz="1000" dirty="0"/>
          </a:p>
        </p:txBody>
      </p:sp>
      <p:sp>
        <p:nvSpPr>
          <p:cNvPr id="19" name="Text 14"/>
          <p:cNvSpPr/>
          <p:nvPr/>
        </p:nvSpPr>
        <p:spPr>
          <a:xfrm>
            <a:off x="3373022" y="3351619"/>
            <a:ext cx="2394356"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FORECAST: HIGH OCCUPANCY</a:t>
            </a:r>
            <a:endParaRPr lang="en-US" sz="900" dirty="0"/>
          </a:p>
        </p:txBody>
      </p:sp>
      <p:sp>
        <p:nvSpPr>
          <p:cNvPr id="20" name="Shape 15"/>
          <p:cNvSpPr/>
          <p:nvPr/>
        </p:nvSpPr>
        <p:spPr>
          <a:xfrm>
            <a:off x="6092419" y="1291233"/>
            <a:ext cx="557213" cy="112514"/>
          </a:xfrm>
          <a:prstGeom prst="rect">
            <a:avLst/>
          </a:prstGeom>
          <a:solidFill>
            <a:srgbClr val="FFFFFF"/>
          </a:solidFill>
          <a:ln/>
        </p:spPr>
        <p:txBody>
          <a:bodyPr/>
          <a:lstStyle/>
          <a:p>
            <a:endParaRPr lang="en-US"/>
          </a:p>
        </p:txBody>
      </p:sp>
      <p:sp>
        <p:nvSpPr>
          <p:cNvPr id="21" name="Text 16"/>
          <p:cNvSpPr/>
          <p:nvPr/>
        </p:nvSpPr>
        <p:spPr>
          <a:xfrm>
            <a:off x="6092419" y="1291233"/>
            <a:ext cx="557213" cy="112514"/>
          </a:xfrm>
          <a:prstGeom prst="rect">
            <a:avLst/>
          </a:prstGeom>
          <a:noFill/>
          <a:ln/>
        </p:spPr>
        <p:txBody>
          <a:bodyPr wrap="none" lIns="85090" tIns="0" rIns="85090" bIns="0" rtlCol="0" anchor="t">
            <a:spAutoFit/>
          </a:bodyPr>
          <a:lstStyle/>
          <a:p>
            <a:pPr marL="0" indent="0" algn="l">
              <a:lnSpc>
                <a:spcPts val="800"/>
              </a:lnSpc>
              <a:buNone/>
            </a:pPr>
            <a:r>
              <a:rPr lang="en-US" sz="584" b="1" dirty="0">
                <a:solidFill>
                  <a:srgbClr val="0052CC"/>
                </a:solidFill>
                <a:latin typeface="JetBrains Mono" pitchFamily="34" charset="0"/>
                <a:ea typeface="JetBrains Mono" pitchFamily="34" charset="-122"/>
                <a:cs typeface="JetBrains Mono" pitchFamily="34" charset="-120"/>
              </a:rPr>
              <a:t>TREND_03</a:t>
            </a:r>
            <a:endParaRPr lang="en-US" sz="584" dirty="0"/>
          </a:p>
        </p:txBody>
      </p:sp>
      <p:pic>
        <p:nvPicPr>
          <p:cNvPr id="22" name="Image 3" descr="preencoded.png"/>
          <p:cNvPicPr>
            <a:picLocks noChangeAspect="1"/>
          </p:cNvPicPr>
          <p:nvPr/>
        </p:nvPicPr>
        <p:blipFill>
          <a:blip r:embed="rId6"/>
          <a:stretch>
            <a:fillRect/>
          </a:stretch>
        </p:blipFill>
        <p:spPr>
          <a:xfrm>
            <a:off x="7184213" y="1591270"/>
            <a:ext cx="285750" cy="285750"/>
          </a:xfrm>
          <a:prstGeom prst="rect">
            <a:avLst/>
          </a:prstGeom>
        </p:spPr>
      </p:pic>
      <p:sp>
        <p:nvSpPr>
          <p:cNvPr id="23" name="Text 17"/>
          <p:cNvSpPr/>
          <p:nvPr/>
        </p:nvSpPr>
        <p:spPr>
          <a:xfrm>
            <a:off x="6663701" y="1984177"/>
            <a:ext cx="1326773" cy="205184"/>
          </a:xfrm>
          <a:prstGeom prst="rect">
            <a:avLst/>
          </a:prstGeom>
          <a:noFill/>
          <a:ln/>
        </p:spPr>
        <p:txBody>
          <a:bodyPr wrap="none" lIns="0" tIns="0" rIns="0" bIns="0" rtlCol="0" anchor="t">
            <a:spAutoFit/>
          </a:bodyPr>
          <a:lstStyle/>
          <a:p>
            <a:pPr marL="0" indent="0" algn="ctr">
              <a:lnSpc>
                <a:spcPts val="1600"/>
              </a:lnSpc>
              <a:buNone/>
            </a:pPr>
            <a:r>
              <a:rPr lang="en-US" sz="1400" b="1" dirty="0">
                <a:solidFill>
                  <a:srgbClr val="000000"/>
                </a:solidFill>
                <a:latin typeface="Space Grotesk" pitchFamily="34" charset="0"/>
                <a:ea typeface="Space Grotesk" pitchFamily="34" charset="-122"/>
                <a:cs typeface="Space Grotesk" pitchFamily="34" charset="-120"/>
              </a:rPr>
              <a:t>Safe Haven Status</a:t>
            </a:r>
            <a:endParaRPr lang="en-US" sz="1400" dirty="0"/>
          </a:p>
        </p:txBody>
      </p:sp>
      <p:sp>
        <p:nvSpPr>
          <p:cNvPr id="24" name="Text 18"/>
          <p:cNvSpPr/>
          <p:nvPr/>
        </p:nvSpPr>
        <p:spPr>
          <a:xfrm>
            <a:off x="6128138" y="2522944"/>
            <a:ext cx="2397900" cy="888769"/>
          </a:xfrm>
          <a:prstGeom prst="rect">
            <a:avLst/>
          </a:prstGeom>
          <a:noFill/>
          <a:ln/>
        </p:spPr>
        <p:txBody>
          <a:bodyPr wrap="square" lIns="0" tIns="0" rIns="0" bIns="0" rtlCol="0" anchor="t">
            <a:spAutoFit/>
          </a:bodyPr>
          <a:lstStyle/>
          <a:p>
            <a:pPr marL="0" indent="0" algn="l">
              <a:lnSpc>
                <a:spcPts val="1400"/>
              </a:lnSpc>
              <a:buNone/>
            </a:pPr>
            <a:r>
              <a:rPr lang="en-US" sz="1000" dirty="0">
                <a:solidFill>
                  <a:srgbClr val="4A4A4A"/>
                </a:solidFill>
                <a:latin typeface="DM Sans" pitchFamily="34" charset="0"/>
                <a:ea typeface="DM Sans" pitchFamily="34" charset="-122"/>
                <a:cs typeface="DM Sans" pitchFamily="34" charset="-120"/>
              </a:rPr>
              <a:t>Singapore's role as a regional "flight to safety" destination will continue to attract long-term capital seeking institutional stability and currency strength.</a:t>
            </a:r>
            <a:endParaRPr lang="en-US" sz="1000" dirty="0"/>
          </a:p>
        </p:txBody>
      </p:sp>
      <p:sp>
        <p:nvSpPr>
          <p:cNvPr id="25" name="Text 19"/>
          <p:cNvSpPr/>
          <p:nvPr/>
        </p:nvSpPr>
        <p:spPr>
          <a:xfrm>
            <a:off x="6128138" y="3351619"/>
            <a:ext cx="2397900" cy="246459"/>
          </a:xfrm>
          <a:prstGeom prst="rect">
            <a:avLst/>
          </a:prstGeom>
          <a:noFill/>
          <a:ln/>
        </p:spPr>
        <p:txBody>
          <a:bodyPr wrap="square" lIns="0" tIns="127508" rIns="0" bIns="0" rtlCol="0" anchor="t">
            <a:spAutoFit/>
          </a:bodyPr>
          <a:lstStyle/>
          <a:p>
            <a:pPr marL="0" indent="0" algn="l">
              <a:lnSpc>
                <a:spcPts val="900"/>
              </a:lnSpc>
              <a:buNone/>
            </a:pPr>
            <a:r>
              <a:rPr lang="en-US" sz="900" b="1" dirty="0">
                <a:solidFill>
                  <a:srgbClr val="0052CC"/>
                </a:solidFill>
                <a:latin typeface="JetBrains Mono" pitchFamily="34" charset="0"/>
                <a:ea typeface="JetBrains Mono" pitchFamily="34" charset="-122"/>
                <a:cs typeface="JetBrains Mono" pitchFamily="34" charset="-120"/>
              </a:rPr>
              <a:t>&gt; FORECAST: SUSTAINED INFLOW</a:t>
            </a:r>
            <a:endParaRPr lang="en-US" sz="900" dirty="0"/>
          </a:p>
        </p:txBody>
      </p:sp>
      <p:sp>
        <p:nvSpPr>
          <p:cNvPr id="26" name="Shape 20"/>
          <p:cNvSpPr/>
          <p:nvPr/>
        </p:nvSpPr>
        <p:spPr>
          <a:xfrm>
            <a:off x="7144" y="4647009"/>
            <a:ext cx="9129713" cy="489347"/>
          </a:xfrm>
          <a:prstGeom prst="rect">
            <a:avLst/>
          </a:prstGeom>
          <a:solidFill>
            <a:srgbClr val="000000">
              <a:alpha val="0"/>
            </a:srgbClr>
          </a:solidFill>
          <a:ln/>
        </p:spPr>
        <p:txBody>
          <a:bodyPr/>
          <a:lstStyle/>
          <a:p>
            <a:endParaRPr lang="en-US"/>
          </a:p>
        </p:txBody>
      </p:sp>
      <p:sp>
        <p:nvSpPr>
          <p:cNvPr id="27" name="Shape 21"/>
          <p:cNvSpPr/>
          <p:nvPr/>
        </p:nvSpPr>
        <p:spPr>
          <a:xfrm>
            <a:off x="7144" y="4647009"/>
            <a:ext cx="9129713" cy="3572"/>
          </a:xfrm>
          <a:prstGeom prst="rect">
            <a:avLst/>
          </a:prstGeom>
          <a:solidFill>
            <a:srgbClr val="000000"/>
          </a:solidFill>
          <a:ln/>
        </p:spPr>
        <p:txBody>
          <a:bodyPr/>
          <a:lstStyle/>
          <a:p>
            <a:endParaRPr lang="en-US"/>
          </a:p>
        </p:txBody>
      </p:sp>
      <p:sp>
        <p:nvSpPr>
          <p:cNvPr id="28" name="Text 22"/>
          <p:cNvSpPr/>
          <p:nvPr/>
        </p:nvSpPr>
        <p:spPr>
          <a:xfrm>
            <a:off x="435769" y="4707731"/>
            <a:ext cx="1153716" cy="428625"/>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PROJECT: SG-RE-2026</a:t>
            </a:r>
            <a:endParaRPr lang="en-US" sz="727" dirty="0"/>
          </a:p>
        </p:txBody>
      </p:sp>
      <p:sp>
        <p:nvSpPr>
          <p:cNvPr id="30" name="Text 24">
            <a:extLst>
              <a:ext uri="{FF2B5EF4-FFF2-40B4-BE49-F238E27FC236}">
                <a16:creationId xmlns:a16="http://schemas.microsoft.com/office/drawing/2014/main" id="{389B53D7-38A5-664E-6051-614C70E8869A}"/>
              </a:ext>
            </a:extLst>
          </p:cNvPr>
          <p:cNvSpPr/>
          <p:nvPr/>
        </p:nvSpPr>
        <p:spPr>
          <a:xfrm>
            <a:off x="8222456" y="4927960"/>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39</a:t>
            </a:r>
            <a:endParaRPr lang="en-US" sz="727"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pic>
        <p:nvPicPr>
          <p:cNvPr id="3" name="Image 1" descr="preencoded.png"/>
          <p:cNvPicPr>
            <a:picLocks noChangeAspect="1"/>
          </p:cNvPicPr>
          <p:nvPr/>
        </p:nvPicPr>
        <p:blipFill>
          <a:blip r:embed="rId4">
            <a:alphaModFix amt="50000"/>
          </a:blip>
          <a:stretch>
            <a:fillRect/>
          </a:stretch>
        </p:blipFill>
        <p:spPr>
          <a:xfrm>
            <a:off x="0" y="0"/>
            <a:ext cx="9144000" cy="5143500"/>
          </a:xfrm>
          <a:prstGeom prst="rect">
            <a:avLst/>
          </a:prstGeom>
        </p:spPr>
      </p:pic>
      <p:sp>
        <p:nvSpPr>
          <p:cNvPr id="4" name="Shape 0"/>
          <p:cNvSpPr/>
          <p:nvPr/>
        </p:nvSpPr>
        <p:spPr>
          <a:xfrm>
            <a:off x="0" y="2402811"/>
            <a:ext cx="9144000" cy="2740689"/>
          </a:xfrm>
          <a:prstGeom prst="rect">
            <a:avLst/>
          </a:prstGeom>
          <a:solidFill>
            <a:srgbClr val="001F3F">
              <a:alpha val="46000"/>
            </a:srgbClr>
          </a:solidFill>
          <a:ln/>
        </p:spPr>
        <p:txBody>
          <a:bodyPr/>
          <a:lstStyle/>
          <a:p>
            <a:endParaRPr lang="en-SG"/>
          </a:p>
        </p:txBody>
      </p:sp>
      <p:sp>
        <p:nvSpPr>
          <p:cNvPr id="5" name="Text 1"/>
          <p:cNvSpPr/>
          <p:nvPr/>
        </p:nvSpPr>
        <p:spPr>
          <a:xfrm>
            <a:off x="571500" y="2402811"/>
            <a:ext cx="8001000" cy="169664"/>
          </a:xfrm>
          <a:prstGeom prst="rect">
            <a:avLst/>
          </a:prstGeom>
          <a:noFill/>
          <a:ln/>
        </p:spPr>
        <p:txBody>
          <a:bodyPr wrap="none" lIns="0" tIns="0" rIns="0" bIns="0" rtlCol="0" anchor="t">
            <a:spAutoFit/>
          </a:bodyPr>
          <a:lstStyle/>
          <a:p>
            <a:pPr marL="0" indent="0" algn="l">
              <a:lnSpc>
                <a:spcPts val="1200"/>
              </a:lnSpc>
              <a:buNone/>
            </a:pPr>
            <a:r>
              <a:rPr lang="en-US" sz="942" kern="0" spc="3" dirty="0">
                <a:solidFill>
                  <a:srgbClr val="D4AF37"/>
                </a:solidFill>
                <a:latin typeface="JetBrains Mono" pitchFamily="34" charset="0"/>
                <a:ea typeface="JetBrains Mono" pitchFamily="34" charset="-122"/>
                <a:cs typeface="JetBrains Mono" pitchFamily="34" charset="-120"/>
              </a:rPr>
              <a:t>FINAL SUMMARY // 2026</a:t>
            </a:r>
            <a:endParaRPr lang="en-US" sz="942" dirty="0"/>
          </a:p>
        </p:txBody>
      </p:sp>
      <p:sp>
        <p:nvSpPr>
          <p:cNvPr id="6" name="Text 2"/>
          <p:cNvSpPr/>
          <p:nvPr/>
        </p:nvSpPr>
        <p:spPr>
          <a:xfrm>
            <a:off x="571500" y="2715351"/>
            <a:ext cx="8001000" cy="502909"/>
          </a:xfrm>
          <a:prstGeom prst="rect">
            <a:avLst/>
          </a:prstGeom>
          <a:noFill/>
          <a:ln/>
        </p:spPr>
        <p:txBody>
          <a:bodyPr wrap="none" lIns="0" tIns="0" rIns="0" bIns="0" rtlCol="0" anchor="t">
            <a:spAutoFit/>
          </a:bodyPr>
          <a:lstStyle/>
          <a:p>
            <a:pPr marL="0" indent="0" algn="l">
              <a:lnSpc>
                <a:spcPts val="4000"/>
              </a:lnSpc>
              <a:buNone/>
            </a:pPr>
            <a:r>
              <a:rPr lang="en-US" sz="3294" b="1" dirty="0">
                <a:solidFill>
                  <a:srgbClr val="FFFFFF"/>
                </a:solidFill>
                <a:latin typeface="Space Grotesk" pitchFamily="34" charset="0"/>
                <a:ea typeface="Space Grotesk" pitchFamily="34" charset="-122"/>
                <a:cs typeface="Space Grotesk" pitchFamily="34" charset="-120"/>
              </a:rPr>
              <a:t>Final Thoughts &amp; Conclusion</a:t>
            </a:r>
            <a:endParaRPr lang="en-US" sz="3294" dirty="0"/>
          </a:p>
        </p:txBody>
      </p:sp>
      <p:sp>
        <p:nvSpPr>
          <p:cNvPr id="7" name="Text 3"/>
          <p:cNvSpPr/>
          <p:nvPr/>
        </p:nvSpPr>
        <p:spPr>
          <a:xfrm>
            <a:off x="571500" y="3654028"/>
            <a:ext cx="2476481" cy="217884"/>
          </a:xfrm>
          <a:prstGeom prst="rect">
            <a:avLst/>
          </a:prstGeom>
          <a:noFill/>
          <a:ln/>
        </p:spPr>
        <p:txBody>
          <a:bodyPr wrap="none" lIns="0" tIns="0" rIns="0" bIns="0" rtlCol="0" anchor="t">
            <a:spAutoFit/>
          </a:bodyPr>
          <a:lstStyle/>
          <a:p>
            <a:pPr marL="0" indent="0" algn="l">
              <a:lnSpc>
                <a:spcPts val="1600"/>
              </a:lnSpc>
              <a:buNone/>
            </a:pPr>
            <a:r>
              <a:rPr lang="en-US" sz="1193" b="1" dirty="0">
                <a:solidFill>
                  <a:srgbClr val="D4AF37"/>
                </a:solidFill>
                <a:latin typeface="Space Grotesk" pitchFamily="34" charset="0"/>
                <a:ea typeface="Space Grotesk" pitchFamily="34" charset="-122"/>
                <a:cs typeface="Space Grotesk" pitchFamily="34" charset="-120"/>
              </a:rPr>
              <a:t>Institutional Stability</a:t>
            </a:r>
            <a:endParaRPr lang="en-US" sz="1193" dirty="0"/>
          </a:p>
        </p:txBody>
      </p:sp>
      <p:sp>
        <p:nvSpPr>
          <p:cNvPr id="8" name="Text 4"/>
          <p:cNvSpPr/>
          <p:nvPr/>
        </p:nvSpPr>
        <p:spPr>
          <a:xfrm>
            <a:off x="571500" y="3943350"/>
            <a:ext cx="2476481" cy="514350"/>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E0E0E0"/>
                </a:solidFill>
                <a:latin typeface="DM Sans" pitchFamily="34" charset="0"/>
                <a:ea typeface="DM Sans" pitchFamily="34" charset="-122"/>
                <a:cs typeface="DM Sans" pitchFamily="34" charset="-120"/>
              </a:rPr>
              <a:t>Singapore's primary value proposition remains its unparalleled legal transparency and political stability.</a:t>
            </a:r>
            <a:endParaRPr lang="en-US" sz="834" dirty="0"/>
          </a:p>
        </p:txBody>
      </p:sp>
      <p:sp>
        <p:nvSpPr>
          <p:cNvPr id="9" name="Text 5"/>
          <p:cNvSpPr/>
          <p:nvPr/>
        </p:nvSpPr>
        <p:spPr>
          <a:xfrm>
            <a:off x="3333731" y="3654028"/>
            <a:ext cx="2476509" cy="217884"/>
          </a:xfrm>
          <a:prstGeom prst="rect">
            <a:avLst/>
          </a:prstGeom>
          <a:noFill/>
          <a:ln/>
        </p:spPr>
        <p:txBody>
          <a:bodyPr wrap="none" lIns="0" tIns="0" rIns="0" bIns="0" rtlCol="0" anchor="t">
            <a:spAutoFit/>
          </a:bodyPr>
          <a:lstStyle/>
          <a:p>
            <a:pPr marL="0" indent="0" algn="l">
              <a:lnSpc>
                <a:spcPts val="1600"/>
              </a:lnSpc>
              <a:buNone/>
            </a:pPr>
            <a:r>
              <a:rPr lang="en-US" sz="1193" b="1" dirty="0">
                <a:solidFill>
                  <a:srgbClr val="D4AF37"/>
                </a:solidFill>
                <a:latin typeface="Space Grotesk" pitchFamily="34" charset="0"/>
                <a:ea typeface="Space Grotesk" pitchFamily="34" charset="-122"/>
                <a:cs typeface="Space Grotesk" pitchFamily="34" charset="-120"/>
              </a:rPr>
              <a:t>Strategic Advantage</a:t>
            </a:r>
            <a:endParaRPr lang="en-US" sz="1193" dirty="0"/>
          </a:p>
        </p:txBody>
      </p:sp>
      <p:sp>
        <p:nvSpPr>
          <p:cNvPr id="10" name="Text 6"/>
          <p:cNvSpPr/>
          <p:nvPr/>
        </p:nvSpPr>
        <p:spPr>
          <a:xfrm>
            <a:off x="3333731" y="3943350"/>
            <a:ext cx="2476509" cy="514350"/>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E0E0E0"/>
                </a:solidFill>
                <a:latin typeface="DM Sans" pitchFamily="34" charset="0"/>
                <a:ea typeface="DM Sans" pitchFamily="34" charset="-122"/>
                <a:cs typeface="DM Sans" pitchFamily="34" charset="-120"/>
              </a:rPr>
              <a:t>The US-Singapore FTA provides a unique entry advantage, bypassing significant tax barriers faced by others.</a:t>
            </a:r>
            <a:endParaRPr lang="en-US" sz="834" dirty="0"/>
          </a:p>
        </p:txBody>
      </p:sp>
      <p:sp>
        <p:nvSpPr>
          <p:cNvPr id="11" name="Text 7"/>
          <p:cNvSpPr/>
          <p:nvPr/>
        </p:nvSpPr>
        <p:spPr>
          <a:xfrm>
            <a:off x="6095991" y="3654028"/>
            <a:ext cx="2476481" cy="217884"/>
          </a:xfrm>
          <a:prstGeom prst="rect">
            <a:avLst/>
          </a:prstGeom>
          <a:noFill/>
          <a:ln/>
        </p:spPr>
        <p:txBody>
          <a:bodyPr wrap="none" lIns="0" tIns="0" rIns="0" bIns="0" rtlCol="0" anchor="t">
            <a:spAutoFit/>
          </a:bodyPr>
          <a:lstStyle/>
          <a:p>
            <a:pPr marL="0" indent="0" algn="l">
              <a:lnSpc>
                <a:spcPts val="1600"/>
              </a:lnSpc>
              <a:buNone/>
            </a:pPr>
            <a:r>
              <a:rPr lang="en-US" sz="1193" b="1" dirty="0">
                <a:solidFill>
                  <a:srgbClr val="D4AF37"/>
                </a:solidFill>
                <a:latin typeface="Space Grotesk" pitchFamily="34" charset="0"/>
                <a:ea typeface="Space Grotesk" pitchFamily="34" charset="-122"/>
                <a:cs typeface="Space Grotesk" pitchFamily="34" charset="-120"/>
              </a:rPr>
              <a:t>Long-Term Allocation</a:t>
            </a:r>
            <a:endParaRPr lang="en-US" sz="1193" dirty="0"/>
          </a:p>
        </p:txBody>
      </p:sp>
      <p:sp>
        <p:nvSpPr>
          <p:cNvPr id="12" name="Text 8"/>
          <p:cNvSpPr/>
          <p:nvPr/>
        </p:nvSpPr>
        <p:spPr>
          <a:xfrm>
            <a:off x="6095991" y="3943350"/>
            <a:ext cx="2476481" cy="514350"/>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E0E0E0"/>
                </a:solidFill>
                <a:latin typeface="DM Sans" pitchFamily="34" charset="0"/>
                <a:ea typeface="DM Sans" pitchFamily="34" charset="-122"/>
                <a:cs typeface="DM Sans" pitchFamily="34" charset="-120"/>
              </a:rPr>
              <a:t>Real estate in Singapore is best viewed as a long-term, stability-oriented allocation in a global portfolio.</a:t>
            </a:r>
            <a:endParaRPr lang="en-US" sz="834" dirty="0"/>
          </a:p>
        </p:txBody>
      </p:sp>
      <p:sp>
        <p:nvSpPr>
          <p:cNvPr id="13" name="Text 9"/>
          <p:cNvSpPr/>
          <p:nvPr/>
        </p:nvSpPr>
        <p:spPr>
          <a:xfrm>
            <a:off x="8086725" y="4725591"/>
            <a:ext cx="346249" cy="111184"/>
          </a:xfrm>
          <a:prstGeom prst="rect">
            <a:avLst/>
          </a:prstGeom>
          <a:noFill/>
          <a:ln/>
        </p:spPr>
        <p:txBody>
          <a:bodyPr wrap="none" lIns="0" tIns="0" rIns="0" bIns="0" rtlCol="0" anchor="t">
            <a:spAutoFit/>
          </a:bodyPr>
          <a:lstStyle/>
          <a:p>
            <a:pPr marL="0" indent="0" algn="l">
              <a:lnSpc>
                <a:spcPts val="900"/>
              </a:lnSpc>
              <a:buNone/>
            </a:pPr>
            <a:r>
              <a:rPr lang="en-US" sz="727" dirty="0">
                <a:solidFill>
                  <a:srgbClr val="D4AF37"/>
                </a:solidFill>
                <a:latin typeface="JetBrains Mono" pitchFamily="34" charset="0"/>
                <a:ea typeface="JetBrains Mono" pitchFamily="34" charset="-122"/>
                <a:cs typeface="JetBrains Mono" pitchFamily="34" charset="-120"/>
              </a:rPr>
              <a:t>PAGE: 40</a:t>
            </a:r>
            <a:endParaRPr lang="en-US" sz="727"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7144" y="7144"/>
            <a:ext cx="3161109" cy="233205"/>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Q&amp;A // CONCLUSION-01</a:t>
            </a:r>
            <a:endParaRPr lang="en-US" sz="942" dirty="0"/>
          </a:p>
        </p:txBody>
      </p:sp>
      <p:sp>
        <p:nvSpPr>
          <p:cNvPr id="6" name="Shape 3"/>
          <p:cNvSpPr/>
          <p:nvPr/>
        </p:nvSpPr>
        <p:spPr>
          <a:xfrm>
            <a:off x="7144" y="364331"/>
            <a:ext cx="9129713" cy="3572"/>
          </a:xfrm>
          <a:prstGeom prst="rect">
            <a:avLst/>
          </a:prstGeom>
          <a:solidFill>
            <a:srgbClr val="000000"/>
          </a:solidFill>
          <a:ln/>
        </p:spPr>
        <p:txBody>
          <a:bodyPr/>
          <a:lstStyle/>
          <a:p>
            <a:endParaRPr lang="en-US"/>
          </a:p>
        </p:txBody>
      </p:sp>
      <p:sp>
        <p:nvSpPr>
          <p:cNvPr id="13" name="Shape 9"/>
          <p:cNvSpPr/>
          <p:nvPr/>
        </p:nvSpPr>
        <p:spPr>
          <a:xfrm>
            <a:off x="3383738" y="1648420"/>
            <a:ext cx="609005" cy="112514"/>
          </a:xfrm>
          <a:prstGeom prst="rect">
            <a:avLst/>
          </a:prstGeom>
          <a:solidFill>
            <a:srgbClr val="FFFFFF"/>
          </a:solidFill>
          <a:ln/>
        </p:spPr>
        <p:txBody>
          <a:bodyPr/>
          <a:lstStyle/>
          <a:p>
            <a:endParaRPr lang="en-US"/>
          </a:p>
        </p:txBody>
      </p:sp>
      <p:sp>
        <p:nvSpPr>
          <p:cNvPr id="18" name="Shape 13"/>
          <p:cNvSpPr/>
          <p:nvPr/>
        </p:nvSpPr>
        <p:spPr>
          <a:xfrm>
            <a:off x="6045984" y="1648420"/>
            <a:ext cx="609005" cy="112514"/>
          </a:xfrm>
          <a:prstGeom prst="rect">
            <a:avLst/>
          </a:prstGeom>
          <a:solidFill>
            <a:srgbClr val="FFFFFF"/>
          </a:solidFill>
          <a:ln/>
        </p:spPr>
        <p:txBody>
          <a:bodyPr/>
          <a:lstStyle/>
          <a:p>
            <a:endParaRPr lang="en-US"/>
          </a:p>
        </p:txBody>
      </p:sp>
      <p:sp>
        <p:nvSpPr>
          <p:cNvPr id="24" name="Shape 18"/>
          <p:cNvSpPr/>
          <p:nvPr/>
        </p:nvSpPr>
        <p:spPr>
          <a:xfrm>
            <a:off x="7144" y="4561284"/>
            <a:ext cx="9129713" cy="3572"/>
          </a:xfrm>
          <a:prstGeom prst="rect">
            <a:avLst/>
          </a:prstGeom>
          <a:solidFill>
            <a:srgbClr val="000000"/>
          </a:solidFill>
          <a:ln/>
        </p:spPr>
        <p:txBody>
          <a:bodyPr/>
          <a:lstStyle/>
          <a:p>
            <a:endParaRPr lang="en-US"/>
          </a:p>
        </p:txBody>
      </p:sp>
      <p:pic>
        <p:nvPicPr>
          <p:cNvPr id="28" name="Image 0" descr="preencoded.png">
            <a:extLst>
              <a:ext uri="{FF2B5EF4-FFF2-40B4-BE49-F238E27FC236}">
                <a16:creationId xmlns:a16="http://schemas.microsoft.com/office/drawing/2014/main" id="{D28F7060-5A44-2F56-27D6-9972F6E6BD43}"/>
              </a:ext>
            </a:extLst>
          </p:cNvPr>
          <p:cNvPicPr>
            <a:picLocks noChangeAspect="1"/>
          </p:cNvPicPr>
          <p:nvPr/>
        </p:nvPicPr>
        <p:blipFill>
          <a:blip r:embed="rId3"/>
          <a:stretch>
            <a:fillRect/>
          </a:stretch>
        </p:blipFill>
        <p:spPr>
          <a:xfrm>
            <a:off x="0" y="364330"/>
            <a:ext cx="9144000" cy="5143500"/>
          </a:xfrm>
          <a:prstGeom prst="rect">
            <a:avLst/>
          </a:prstGeom>
        </p:spPr>
      </p:pic>
      <p:sp>
        <p:nvSpPr>
          <p:cNvPr id="26" name="Text 20"/>
          <p:cNvSpPr/>
          <p:nvPr/>
        </p:nvSpPr>
        <p:spPr>
          <a:xfrm>
            <a:off x="8222456" y="4707731"/>
            <a:ext cx="485775" cy="111184"/>
          </a:xfrm>
          <a:prstGeom prst="rect">
            <a:avLst/>
          </a:prstGeom>
          <a:noFill/>
          <a:ln/>
        </p:spPr>
        <p:txBody>
          <a:bodyPr wrap="square" lIns="0" tIns="0" rIns="0" bIns="0" rtlCol="0" anchor="t">
            <a:spAutoFit/>
          </a:bodyPr>
          <a:lstStyle/>
          <a:p>
            <a:pPr marL="0" indent="0" algn="l">
              <a:lnSpc>
                <a:spcPts val="900"/>
              </a:lnSpc>
              <a:buNone/>
            </a:pPr>
            <a:r>
              <a:rPr lang="en-US" sz="727" dirty="0">
                <a:solidFill>
                  <a:srgbClr val="4A4A4A"/>
                </a:solidFill>
                <a:latin typeface="JetBrains Mono" pitchFamily="34" charset="0"/>
                <a:ea typeface="JetBrains Mono" pitchFamily="34" charset="-122"/>
                <a:cs typeface="JetBrains Mono" pitchFamily="34" charset="-120"/>
              </a:rPr>
              <a:t>PAGE: 41</a:t>
            </a:r>
            <a:endParaRPr lang="en-US" sz="727" dirty="0"/>
          </a:p>
        </p:txBody>
      </p:sp>
      <p:sp>
        <p:nvSpPr>
          <p:cNvPr id="3" name="Shape 0"/>
          <p:cNvSpPr/>
          <p:nvPr/>
        </p:nvSpPr>
        <p:spPr>
          <a:xfrm>
            <a:off x="7144" y="7144"/>
            <a:ext cx="3161109" cy="357188"/>
          </a:xfrm>
          <a:prstGeom prst="rect">
            <a:avLst/>
          </a:prstGeom>
          <a:solidFill>
            <a:srgbClr val="000000"/>
          </a:solidFill>
          <a:ln/>
        </p:spPr>
        <p:txBody>
          <a:bodyPr/>
          <a:lstStyle/>
          <a:p>
            <a:endParaRPr lang="en-US"/>
          </a:p>
        </p:txBody>
      </p:sp>
      <p:sp>
        <p:nvSpPr>
          <p:cNvPr id="7" name="Text 4"/>
          <p:cNvSpPr/>
          <p:nvPr/>
        </p:nvSpPr>
        <p:spPr>
          <a:xfrm>
            <a:off x="2883366" y="792956"/>
            <a:ext cx="3377271" cy="462371"/>
          </a:xfrm>
          <a:prstGeom prst="rect">
            <a:avLst/>
          </a:prstGeom>
          <a:noFill/>
          <a:ln/>
        </p:spPr>
        <p:txBody>
          <a:bodyPr wrap="none" lIns="0" tIns="0" rIns="0" bIns="0" rtlCol="0" anchor="t">
            <a:spAutoFit/>
          </a:bodyPr>
          <a:lstStyle/>
          <a:p>
            <a:pPr marL="0" indent="0" algn="ctr">
              <a:lnSpc>
                <a:spcPts val="3800"/>
              </a:lnSpc>
              <a:buNone/>
            </a:pPr>
            <a:r>
              <a:rPr lang="en-US" sz="2862" b="1" dirty="0">
                <a:solidFill>
                  <a:srgbClr val="000000"/>
                </a:solidFill>
                <a:latin typeface="Space Grotesk" pitchFamily="34" charset="0"/>
                <a:ea typeface="Space Grotesk" pitchFamily="34" charset="-122"/>
                <a:cs typeface="Space Grotesk" pitchFamily="34" charset="-120"/>
              </a:rPr>
              <a:t>Q&amp;A + Contact Details</a:t>
            </a:r>
            <a:endParaRPr lang="en-US" sz="2862" dirty="0"/>
          </a:p>
        </p:txBody>
      </p:sp>
      <p:sp>
        <p:nvSpPr>
          <p:cNvPr id="29" name="Text 1">
            <a:extLst>
              <a:ext uri="{FF2B5EF4-FFF2-40B4-BE49-F238E27FC236}">
                <a16:creationId xmlns:a16="http://schemas.microsoft.com/office/drawing/2014/main" id="{158B0EAD-F2C8-7C16-5D0D-B5F8C1689710}"/>
              </a:ext>
            </a:extLst>
          </p:cNvPr>
          <p:cNvSpPr/>
          <p:nvPr/>
        </p:nvSpPr>
        <p:spPr>
          <a:xfrm>
            <a:off x="7144" y="7144"/>
            <a:ext cx="3525441" cy="233205"/>
          </a:xfrm>
          <a:prstGeom prst="rect">
            <a:avLst/>
          </a:prstGeom>
          <a:noFill/>
          <a:ln/>
        </p:spPr>
        <p:txBody>
          <a:bodyPr wrap="square" lIns="255143" tIns="85090" rIns="255143" bIns="0" rtlCol="0" anchor="t">
            <a:spAutoFit/>
          </a:bodyPr>
          <a:lstStyle/>
          <a:p>
            <a:pPr marL="0" indent="0" algn="l">
              <a:lnSpc>
                <a:spcPts val="1200"/>
              </a:lnSpc>
              <a:buNone/>
            </a:pPr>
            <a:r>
              <a:rPr lang="en-US" sz="942" kern="0" spc="2" dirty="0">
                <a:solidFill>
                  <a:srgbClr val="FFFFFF"/>
                </a:solidFill>
                <a:latin typeface="JetBrains Mono" pitchFamily="34" charset="0"/>
                <a:ea typeface="JetBrains Mono" pitchFamily="34" charset="-122"/>
                <a:cs typeface="JetBrains Mono" pitchFamily="34" charset="-120"/>
              </a:rPr>
              <a:t>Q&amp;A // CONCLUSION-02</a:t>
            </a:r>
            <a:endParaRPr lang="en-US" sz="942" dirty="0"/>
          </a:p>
        </p:txBody>
      </p:sp>
      <p:pic>
        <p:nvPicPr>
          <p:cNvPr id="31" name="Picture 30">
            <a:extLst>
              <a:ext uri="{FF2B5EF4-FFF2-40B4-BE49-F238E27FC236}">
                <a16:creationId xmlns:a16="http://schemas.microsoft.com/office/drawing/2014/main" id="{A25F1D2D-0E5C-47FD-DF32-C8884ED8C68F}"/>
              </a:ext>
            </a:extLst>
          </p:cNvPr>
          <p:cNvPicPr>
            <a:picLocks noChangeAspect="1"/>
          </p:cNvPicPr>
          <p:nvPr/>
        </p:nvPicPr>
        <p:blipFill>
          <a:blip r:embed="rId4"/>
          <a:stretch>
            <a:fillRect/>
          </a:stretch>
        </p:blipFill>
        <p:spPr>
          <a:xfrm>
            <a:off x="1013505" y="1824558"/>
            <a:ext cx="2674735" cy="2674735"/>
          </a:xfrm>
          <a:prstGeom prst="rect">
            <a:avLst/>
          </a:prstGeom>
        </p:spPr>
      </p:pic>
      <p:pic>
        <p:nvPicPr>
          <p:cNvPr id="33" name="Picture 32">
            <a:extLst>
              <a:ext uri="{FF2B5EF4-FFF2-40B4-BE49-F238E27FC236}">
                <a16:creationId xmlns:a16="http://schemas.microsoft.com/office/drawing/2014/main" id="{1FBA91EA-A411-9C70-FC97-7AED66A86AE4}"/>
              </a:ext>
            </a:extLst>
          </p:cNvPr>
          <p:cNvPicPr>
            <a:picLocks noChangeAspect="1"/>
          </p:cNvPicPr>
          <p:nvPr/>
        </p:nvPicPr>
        <p:blipFill>
          <a:blip r:embed="rId5"/>
          <a:stretch>
            <a:fillRect/>
          </a:stretch>
        </p:blipFill>
        <p:spPr>
          <a:xfrm>
            <a:off x="5369113" y="1781930"/>
            <a:ext cx="2674735" cy="267473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3237</TotalTime>
  <Words>8584</Words>
  <Application>Microsoft Office PowerPoint</Application>
  <PresentationFormat>On-screen Show (16:9)</PresentationFormat>
  <Paragraphs>853</Paragraphs>
  <Slides>41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DM Sans</vt:lpstr>
      <vt:lpstr>JetBrains Mono</vt:lpstr>
      <vt:lpstr>Space Grotesk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Vairavan Kannan</cp:lastModifiedBy>
  <cp:revision>3</cp:revision>
  <dcterms:created xsi:type="dcterms:W3CDTF">2026-03-14T07:34:33Z</dcterms:created>
  <dcterms:modified xsi:type="dcterms:W3CDTF">2026-03-16T13:32:31Z</dcterms:modified>
</cp:coreProperties>
</file>